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8" r:id="rId1"/>
  </p:sldMasterIdLst>
  <p:notesMasterIdLst>
    <p:notesMasterId r:id="rId48"/>
  </p:notesMasterIdLst>
  <p:handoutMasterIdLst>
    <p:handoutMasterId r:id="rId49"/>
  </p:handoutMasterIdLst>
  <p:sldIdLst>
    <p:sldId id="303" r:id="rId2"/>
    <p:sldId id="364" r:id="rId3"/>
    <p:sldId id="334" r:id="rId4"/>
    <p:sldId id="335" r:id="rId5"/>
    <p:sldId id="336" r:id="rId6"/>
    <p:sldId id="337" r:id="rId7"/>
    <p:sldId id="339" r:id="rId8"/>
    <p:sldId id="333" r:id="rId9"/>
    <p:sldId id="305" r:id="rId10"/>
    <p:sldId id="330" r:id="rId11"/>
    <p:sldId id="307" r:id="rId12"/>
    <p:sldId id="323" r:id="rId13"/>
    <p:sldId id="324" r:id="rId14"/>
    <p:sldId id="306" r:id="rId15"/>
    <p:sldId id="360" r:id="rId16"/>
    <p:sldId id="310" r:id="rId17"/>
    <p:sldId id="311" r:id="rId18"/>
    <p:sldId id="357" r:id="rId19"/>
    <p:sldId id="361" r:id="rId20"/>
    <p:sldId id="363" r:id="rId21"/>
    <p:sldId id="316" r:id="rId22"/>
    <p:sldId id="340" r:id="rId23"/>
    <p:sldId id="312" r:id="rId24"/>
    <p:sldId id="341" r:id="rId25"/>
    <p:sldId id="321" r:id="rId26"/>
    <p:sldId id="342" r:id="rId27"/>
    <p:sldId id="315" r:id="rId28"/>
    <p:sldId id="326" r:id="rId29"/>
    <p:sldId id="362" r:id="rId30"/>
    <p:sldId id="329" r:id="rId31"/>
    <p:sldId id="327" r:id="rId32"/>
    <p:sldId id="325" r:id="rId33"/>
    <p:sldId id="328" r:id="rId34"/>
    <p:sldId id="308" r:id="rId35"/>
    <p:sldId id="319" r:id="rId36"/>
    <p:sldId id="343" r:id="rId37"/>
    <p:sldId id="344" r:id="rId38"/>
    <p:sldId id="347" r:id="rId39"/>
    <p:sldId id="348" r:id="rId40"/>
    <p:sldId id="352" r:id="rId41"/>
    <p:sldId id="354" r:id="rId42"/>
    <p:sldId id="356" r:id="rId43"/>
    <p:sldId id="358" r:id="rId44"/>
    <p:sldId id="359" r:id="rId45"/>
    <p:sldId id="331" r:id="rId46"/>
    <p:sldId id="332" r:id="rId47"/>
  </p:sldIdLst>
  <p:sldSz cx="13004800" cy="9753600"/>
  <p:notesSz cx="6819900" cy="9931400"/>
  <p:embeddedFontLst>
    <p:embeddedFont>
      <p:font typeface="Wingdings 3" panose="05040102010807070707" pitchFamily="18" charset="2"/>
      <p:regular r:id="rId50"/>
    </p:embeddedFont>
    <p:embeddedFont>
      <p:font typeface="Droid Sans Mono Chess ASCII" panose="020B0609030804020204" pitchFamily="50" charset="0"/>
      <p:regular r:id="rId51"/>
    </p:embeddedFont>
    <p:embeddedFont>
      <p:font typeface="Droid Sans Mono" panose="020B0609030804020204" pitchFamily="49" charset="0"/>
      <p:regular r:id="rId52"/>
    </p:embeddedFont>
    <p:embeddedFont>
      <p:font typeface="Bradley Hand ITC" panose="03070402050302030203" pitchFamily="66" charset="0"/>
      <p:regular r:id="rId53"/>
    </p:embeddedFont>
    <p:embeddedFont>
      <p:font typeface="Arial Black" panose="020B0A04020102020204" pitchFamily="34" charset="0"/>
      <p:bold r:id="rId54"/>
    </p:embeddedFont>
    <p:embeddedFont>
      <p:font typeface="Eurostile" panose="020B0504020202050204" pitchFamily="34" charset="0"/>
      <p:regular r:id="rId55"/>
    </p:embeddedFont>
    <p:embeddedFont>
      <p:font typeface="Calibri" panose="020F0502020204030204" pitchFamily="34" charset="0"/>
      <p:regular r:id="rId56"/>
      <p:bold r:id="rId57"/>
      <p:italic r:id="rId58"/>
      <p:boldItalic r:id="rId59"/>
    </p:embeddedFont>
  </p:embeddedFontLst>
  <p:defaultTextStyle>
    <a:defPPr>
      <a:defRPr lang="de-DE"/>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649288" indent="-192088"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300163" indent="-385763"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949450" indent="-57785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600325" indent="-771525"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3213">
          <p15:clr>
            <a:srgbClr val="A4A3A4"/>
          </p15:clr>
        </p15:guide>
        <p15:guide id="2" orient="horz" pos="865">
          <p15:clr>
            <a:srgbClr val="A4A3A4"/>
          </p15:clr>
        </p15:guide>
        <p15:guide id="3" orient="horz" pos="387">
          <p15:clr>
            <a:srgbClr val="A4A3A4"/>
          </p15:clr>
        </p15:guide>
        <p15:guide id="4" pos="4096">
          <p15:clr>
            <a:srgbClr val="A4A3A4"/>
          </p15:clr>
        </p15:guide>
        <p15:guide id="5" pos="307">
          <p15:clr>
            <a:srgbClr val="A4A3A4"/>
          </p15:clr>
        </p15:guide>
        <p15:guide id="6" pos="7885">
          <p15:clr>
            <a:srgbClr val="A4A3A4"/>
          </p15:clr>
        </p15:guide>
      </p15:sldGuideLst>
    </p:ext>
    <p:ext uri="{2D200454-40CA-4A62-9FC3-DE9A4176ACB9}">
      <p15:notesGuideLst xmlns:p15="http://schemas.microsoft.com/office/powerpoint/2012/main">
        <p15:guide id="1" orient="horz" pos="3128">
          <p15:clr>
            <a:srgbClr val="A4A3A4"/>
          </p15:clr>
        </p15:guide>
        <p15:guide id="2" pos="21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9B7A"/>
    <a:srgbClr val="C2E49C"/>
    <a:srgbClr val="707174"/>
    <a:srgbClr val="F9AB55"/>
    <a:srgbClr val="DB6207"/>
    <a:srgbClr val="FF9999"/>
    <a:srgbClr val="475365"/>
    <a:srgbClr val="F9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15" autoAdjust="0"/>
    <p:restoredTop sz="84970" autoAdjust="0"/>
  </p:normalViewPr>
  <p:slideViewPr>
    <p:cSldViewPr snapToGrid="0">
      <p:cViewPr varScale="1">
        <p:scale>
          <a:sx n="43" d="100"/>
          <a:sy n="43" d="100"/>
        </p:scale>
        <p:origin x="84" y="360"/>
      </p:cViewPr>
      <p:guideLst>
        <p:guide orient="horz" pos="3213"/>
        <p:guide orient="horz" pos="865"/>
        <p:guide orient="horz" pos="387"/>
        <p:guide pos="4096"/>
        <p:guide pos="307"/>
        <p:guide pos="7885"/>
      </p:guideLst>
    </p:cSldViewPr>
  </p:slid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72" d="100"/>
          <a:sy n="72" d="100"/>
        </p:scale>
        <p:origin x="-3258" y="-114"/>
      </p:cViewPr>
      <p:guideLst>
        <p:guide orient="horz" pos="3128"/>
        <p:guide pos="214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defTabSz="912813" eaLnBrk="1" hangingPunct="1">
              <a:defRPr sz="1200" smtClean="0"/>
            </a:lvl1pPr>
          </a:lstStyle>
          <a:p>
            <a:pPr>
              <a:defRPr/>
            </a:pPr>
            <a:endParaRPr lang="en-US" altLang="de-DE"/>
          </a:p>
        </p:txBody>
      </p:sp>
      <p:sp>
        <p:nvSpPr>
          <p:cNvPr id="3" name="Datumsplatzhalter 2"/>
          <p:cNvSpPr>
            <a:spLocks noGrp="1"/>
          </p:cNvSpPr>
          <p:nvPr>
            <p:ph type="dt" sz="quarter"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algn="r" defTabSz="912813" eaLnBrk="1" hangingPunct="1">
              <a:defRPr sz="1200" smtClean="0"/>
            </a:lvl1pPr>
          </a:lstStyle>
          <a:p>
            <a:pPr>
              <a:defRPr/>
            </a:pPr>
            <a:fld id="{8799D890-3B36-4C31-9BB9-B993097FAF11}" type="datetimeFigureOut">
              <a:rPr lang="en-US" altLang="de-DE"/>
              <a:pPr>
                <a:defRPr/>
              </a:pPr>
              <a:t>2/26/2020</a:t>
            </a:fld>
            <a:endParaRPr lang="en-US" altLang="de-DE"/>
          </a:p>
        </p:txBody>
      </p:sp>
      <p:sp>
        <p:nvSpPr>
          <p:cNvPr id="4" name="Fußzeilenplatzhalter 3"/>
          <p:cNvSpPr>
            <a:spLocks noGrp="1"/>
          </p:cNvSpPr>
          <p:nvPr>
            <p:ph type="ftr" sz="quarter" idx="2"/>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defTabSz="912813" eaLnBrk="1" hangingPunct="1">
              <a:defRPr sz="1200" smtClean="0"/>
            </a:lvl1pPr>
          </a:lstStyle>
          <a:p>
            <a:pPr>
              <a:defRPr/>
            </a:pPr>
            <a:endParaRPr lang="en-US" altLang="de-DE"/>
          </a:p>
        </p:txBody>
      </p:sp>
      <p:sp>
        <p:nvSpPr>
          <p:cNvPr id="5" name="Foliennummernplatzhalter 4"/>
          <p:cNvSpPr>
            <a:spLocks noGrp="1"/>
          </p:cNvSpPr>
          <p:nvPr>
            <p:ph type="sldNum" sz="quarter" idx="3"/>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algn="r" defTabSz="912813" eaLnBrk="1" hangingPunct="1">
              <a:defRPr sz="1200" smtClean="0"/>
            </a:lvl1pPr>
          </a:lstStyle>
          <a:p>
            <a:pPr>
              <a:defRPr/>
            </a:pPr>
            <a:fld id="{ED1B2887-94E9-4D40-B943-231BD1957567}" type="slidenum">
              <a:rPr lang="en-US" altLang="de-DE"/>
              <a:pPr>
                <a:defRPr/>
              </a:pPr>
              <a:t>‹Nr.›</a:t>
            </a:fld>
            <a:endParaRPr lang="en-US" altLang="de-DE"/>
          </a:p>
        </p:txBody>
      </p:sp>
    </p:spTree>
    <p:extLst>
      <p:ext uri="{BB962C8B-B14F-4D97-AF65-F5344CB8AC3E}">
        <p14:creationId xmlns:p14="http://schemas.microsoft.com/office/powerpoint/2010/main" val="42077538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defTabSz="912813" eaLnBrk="1" hangingPunct="1">
              <a:defRPr sz="1200" smtClean="0"/>
            </a:lvl1pPr>
          </a:lstStyle>
          <a:p>
            <a:pPr>
              <a:defRPr/>
            </a:pPr>
            <a:endParaRPr lang="de-DE" altLang="de-DE"/>
          </a:p>
        </p:txBody>
      </p:sp>
      <p:sp>
        <p:nvSpPr>
          <p:cNvPr id="3075" name="Rectangle 3"/>
          <p:cNvSpPr>
            <a:spLocks noGrp="1" noChangeArrowheads="1"/>
          </p:cNvSpPr>
          <p:nvPr>
            <p:ph type="dt"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algn="r" defTabSz="912813" eaLnBrk="1" hangingPunct="1">
              <a:defRPr sz="1200" smtClean="0"/>
            </a:lvl1pPr>
          </a:lstStyle>
          <a:p>
            <a:pPr>
              <a:defRPr/>
            </a:pPr>
            <a:endParaRPr lang="de-DE" altLang="de-DE"/>
          </a:p>
        </p:txBody>
      </p:sp>
      <p:sp>
        <p:nvSpPr>
          <p:cNvPr id="25604" name="Rectangle 4"/>
          <p:cNvSpPr>
            <a:spLocks noGrp="1" noRot="1" noChangeAspect="1" noChangeArrowheads="1" noTextEdit="1"/>
          </p:cNvSpPr>
          <p:nvPr>
            <p:ph type="sldImg" idx="2"/>
          </p:nvPr>
        </p:nvSpPr>
        <p:spPr bwMode="auto">
          <a:xfrm>
            <a:off x="927100" y="744538"/>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2625" y="4718050"/>
            <a:ext cx="545465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3078" name="Rectangle 6"/>
          <p:cNvSpPr>
            <a:spLocks noGrp="1" noChangeArrowheads="1"/>
          </p:cNvSpPr>
          <p:nvPr>
            <p:ph type="ftr" sz="quarter" idx="4"/>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defTabSz="912813" eaLnBrk="1" hangingPunct="1">
              <a:defRPr sz="1200" smtClean="0"/>
            </a:lvl1pPr>
          </a:lstStyle>
          <a:p>
            <a:pPr>
              <a:defRPr/>
            </a:pPr>
            <a:endParaRPr lang="de-DE" altLang="de-DE"/>
          </a:p>
        </p:txBody>
      </p:sp>
      <p:sp>
        <p:nvSpPr>
          <p:cNvPr id="3079" name="Rectangle 7"/>
          <p:cNvSpPr>
            <a:spLocks noGrp="1" noChangeArrowheads="1"/>
          </p:cNvSpPr>
          <p:nvPr>
            <p:ph type="sldNum" sz="quarter" idx="5"/>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algn="r" defTabSz="912813" eaLnBrk="1" hangingPunct="1">
              <a:defRPr sz="1200" smtClean="0"/>
            </a:lvl1pPr>
          </a:lstStyle>
          <a:p>
            <a:pPr>
              <a:defRPr/>
            </a:pPr>
            <a:fld id="{D47ADC95-7A91-4A3B-88CF-853D915EFCC5}" type="slidenum">
              <a:rPr lang="de-DE" altLang="de-DE"/>
              <a:pPr>
                <a:defRPr/>
              </a:pPr>
              <a:t>‹Nr.›</a:t>
            </a:fld>
            <a:endParaRPr lang="de-DE" altLang="de-DE"/>
          </a:p>
        </p:txBody>
      </p:sp>
    </p:spTree>
    <p:extLst>
      <p:ext uri="{BB962C8B-B14F-4D97-AF65-F5344CB8AC3E}">
        <p14:creationId xmlns:p14="http://schemas.microsoft.com/office/powerpoint/2010/main" val="293845018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700" kern="1200">
        <a:solidFill>
          <a:schemeClr val="tx1"/>
        </a:solidFill>
        <a:latin typeface="Arial" charset="0"/>
        <a:ea typeface="+mn-ea"/>
        <a:cs typeface="+mn-cs"/>
      </a:defRPr>
    </a:lvl1pPr>
    <a:lvl2pPr marL="649288" algn="l" rtl="0" eaLnBrk="0" fontAlgn="base" hangingPunct="0">
      <a:spcBef>
        <a:spcPct val="30000"/>
      </a:spcBef>
      <a:spcAft>
        <a:spcPct val="0"/>
      </a:spcAft>
      <a:defRPr sz="1700" kern="1200">
        <a:solidFill>
          <a:schemeClr val="tx1"/>
        </a:solidFill>
        <a:latin typeface="Arial" charset="0"/>
        <a:ea typeface="+mn-ea"/>
        <a:cs typeface="+mn-cs"/>
      </a:defRPr>
    </a:lvl2pPr>
    <a:lvl3pPr marL="1300163" algn="l" rtl="0" eaLnBrk="0" fontAlgn="base" hangingPunct="0">
      <a:spcBef>
        <a:spcPct val="30000"/>
      </a:spcBef>
      <a:spcAft>
        <a:spcPct val="0"/>
      </a:spcAft>
      <a:defRPr sz="1700" kern="1200">
        <a:solidFill>
          <a:schemeClr val="tx1"/>
        </a:solidFill>
        <a:latin typeface="Arial" charset="0"/>
        <a:ea typeface="+mn-ea"/>
        <a:cs typeface="+mn-cs"/>
      </a:defRPr>
    </a:lvl3pPr>
    <a:lvl4pPr marL="1949450" algn="l" rtl="0" eaLnBrk="0" fontAlgn="base" hangingPunct="0">
      <a:spcBef>
        <a:spcPct val="30000"/>
      </a:spcBef>
      <a:spcAft>
        <a:spcPct val="0"/>
      </a:spcAft>
      <a:defRPr sz="1700" kern="1200">
        <a:solidFill>
          <a:schemeClr val="tx1"/>
        </a:solidFill>
        <a:latin typeface="Arial" charset="0"/>
        <a:ea typeface="+mn-ea"/>
        <a:cs typeface="+mn-cs"/>
      </a:defRPr>
    </a:lvl4pPr>
    <a:lvl5pPr marL="2600325" algn="l" rtl="0" eaLnBrk="0" fontAlgn="base" hangingPunct="0">
      <a:spcBef>
        <a:spcPct val="30000"/>
      </a:spcBef>
      <a:spcAft>
        <a:spcPct val="0"/>
      </a:spcAft>
      <a:defRPr sz="1700" kern="1200">
        <a:solidFill>
          <a:schemeClr val="tx1"/>
        </a:solidFill>
        <a:latin typeface="Arial" charset="0"/>
        <a:ea typeface="+mn-ea"/>
        <a:cs typeface="+mn-cs"/>
      </a:defRPr>
    </a:lvl5pPr>
    <a:lvl6pPr marL="3251149" algn="l" defTabSz="1300460" rtl="0" eaLnBrk="1" latinLnBrk="0" hangingPunct="1">
      <a:defRPr sz="1700" kern="1200">
        <a:solidFill>
          <a:schemeClr val="tx1"/>
        </a:solidFill>
        <a:latin typeface="+mn-lt"/>
        <a:ea typeface="+mn-ea"/>
        <a:cs typeface="+mn-cs"/>
      </a:defRPr>
    </a:lvl6pPr>
    <a:lvl7pPr marL="3901379" algn="l" defTabSz="1300460" rtl="0" eaLnBrk="1" latinLnBrk="0" hangingPunct="1">
      <a:defRPr sz="1700" kern="1200">
        <a:solidFill>
          <a:schemeClr val="tx1"/>
        </a:solidFill>
        <a:latin typeface="+mn-lt"/>
        <a:ea typeface="+mn-ea"/>
        <a:cs typeface="+mn-cs"/>
      </a:defRPr>
    </a:lvl7pPr>
    <a:lvl8pPr marL="4551609" algn="l" defTabSz="1300460" rtl="0" eaLnBrk="1" latinLnBrk="0" hangingPunct="1">
      <a:defRPr sz="1700" kern="1200">
        <a:solidFill>
          <a:schemeClr val="tx1"/>
        </a:solidFill>
        <a:latin typeface="+mn-lt"/>
        <a:ea typeface="+mn-ea"/>
        <a:cs typeface="+mn-cs"/>
      </a:defRPr>
    </a:lvl8pPr>
    <a:lvl9pPr marL="5201839" algn="l" defTabSz="130046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bildplatzhalter 1"/>
          <p:cNvSpPr>
            <a:spLocks noGrp="1" noRot="1" noChangeAspect="1" noTextEdit="1"/>
          </p:cNvSpPr>
          <p:nvPr>
            <p:ph type="sldImg"/>
          </p:nvPr>
        </p:nvSpPr>
        <p:spPr>
          <a:ln/>
        </p:spPr>
      </p:sp>
      <p:sp>
        <p:nvSpPr>
          <p:cNvPr id="6147" name="Notizenplatzhalter 2"/>
          <p:cNvSpPr>
            <a:spLocks noGrp="1"/>
          </p:cNvSpPr>
          <p:nvPr>
            <p:ph type="body" idx="1"/>
          </p:nvPr>
        </p:nvSpPr>
        <p:spPr>
          <a:noFill/>
        </p:spPr>
        <p:txBody>
          <a:bodyPr/>
          <a:lstStyle/>
          <a:p>
            <a:r>
              <a:rPr lang="de-DE" altLang="en-US" smtClean="0">
                <a:latin typeface="Arial" panose="020B0604020202020204" pitchFamily="34" charset="0"/>
              </a:rPr>
              <a:t>+</a:t>
            </a:r>
            <a:endParaRPr lang="en-US" altLang="en-US" smtClean="0">
              <a:latin typeface="Arial" panose="020B0604020202020204" pitchFamily="34" charset="0"/>
            </a:endParaRPr>
          </a:p>
        </p:txBody>
      </p:sp>
      <p:sp>
        <p:nvSpPr>
          <p:cNvPr id="2" name="Datumsplatzhalter 1"/>
          <p:cNvSpPr>
            <a:spLocks noGrp="1"/>
          </p:cNvSpPr>
          <p:nvPr>
            <p:ph type="dt" sz="quarter" idx="1"/>
          </p:nvPr>
        </p:nvSpPr>
        <p:spPr/>
        <p:txBody>
          <a:bodyPr/>
          <a:lstStyle/>
          <a:p>
            <a:pPr>
              <a:defRPr/>
            </a:pPr>
            <a:fld id="{CE70CB38-6B3F-44F2-A43B-4BAFB7FF6495}" type="datetime1">
              <a:rPr lang="de-DE"/>
              <a:pPr>
                <a:defRPr/>
              </a:pPr>
              <a:t>26.02.2020</a:t>
            </a:fld>
            <a:endParaRPr lang="de-DE"/>
          </a:p>
        </p:txBody>
      </p:sp>
    </p:spTree>
    <p:extLst>
      <p:ext uri="{BB962C8B-B14F-4D97-AF65-F5344CB8AC3E}">
        <p14:creationId xmlns:p14="http://schemas.microsoft.com/office/powerpoint/2010/main" val="738557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3429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433399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433058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4255124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FC4A9C9-5B5E-4D0D-B7A5-19480C8E63BB}" type="slidenum">
              <a:rPr lang="de-DE" smtClean="0"/>
              <a:pPr>
                <a:defRPr/>
              </a:pPr>
              <a:t>7</a:t>
            </a:fld>
            <a:endParaRPr lang="de-DE"/>
          </a:p>
        </p:txBody>
      </p:sp>
    </p:spTree>
    <p:extLst>
      <p:ext uri="{BB962C8B-B14F-4D97-AF65-F5344CB8AC3E}">
        <p14:creationId xmlns:p14="http://schemas.microsoft.com/office/powerpoint/2010/main" val="367063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7532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47987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078956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Seite </a:t>
            </a:r>
            <a:fld id="{6C47C05D-7D50-4E6E-A68E-6ABAD0E2B528}"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6" name="Rechteck 5"/>
          <p:cNvSpPr>
            <a:spLocks noChangeArrowheads="1"/>
          </p:cNvSpPr>
          <p:nvPr/>
        </p:nvSpPr>
        <p:spPr bwMode="auto">
          <a:xfrm>
            <a:off x="487363" y="9193213"/>
            <a:ext cx="10541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sp>
        <p:nvSpPr>
          <p:cNvPr id="8" name="Titel 1"/>
          <p:cNvSpPr>
            <a:spLocks noGrp="1"/>
          </p:cNvSpPr>
          <p:nvPr>
            <p:ph type="title"/>
          </p:nvPr>
        </p:nvSpPr>
        <p:spPr>
          <a:xfrm>
            <a:off x="492196" y="7202312"/>
            <a:ext cx="11054080" cy="1937173"/>
          </a:xfrm>
          <a:prstGeom prst="rect">
            <a:avLst/>
          </a:prstGeom>
        </p:spPr>
        <p:txBody>
          <a:bodyPr lIns="130046" tIns="65023" rIns="130046" bIns="65023" anchor="t"/>
          <a:lstStyle>
            <a:lvl1pPr algn="l">
              <a:defRPr sz="5600" b="1" cap="none"/>
            </a:lvl1pPr>
          </a:lstStyle>
          <a:p>
            <a:r>
              <a:rPr lang="de-DE" smtClean="0"/>
              <a:t>Titelmasterformat durch Klicken bearbeiten</a:t>
            </a:r>
            <a:endParaRPr lang="de-DE" dirty="0"/>
          </a:p>
        </p:txBody>
      </p:sp>
      <p:sp>
        <p:nvSpPr>
          <p:cNvPr id="9" name="Textplatzhalter 2"/>
          <p:cNvSpPr>
            <a:spLocks noGrp="1"/>
          </p:cNvSpPr>
          <p:nvPr>
            <p:ph type="body" idx="1"/>
          </p:nvPr>
        </p:nvSpPr>
        <p:spPr>
          <a:xfrm>
            <a:off x="485423" y="5067583"/>
            <a:ext cx="11054080" cy="2133599"/>
          </a:xfrm>
          <a:prstGeom prst="rect">
            <a:avLst/>
          </a:prstGeom>
        </p:spPr>
        <p:txBody>
          <a:bodyPr lIns="130046" tIns="65023" rIns="130046" bIns="65023" anchor="b"/>
          <a:lstStyle>
            <a:lvl1pPr marL="0" indent="0">
              <a:buNone/>
              <a:defRPr sz="2800" b="1">
                <a:solidFill>
                  <a:schemeClr val="bg2"/>
                </a:solidFill>
              </a:defRPr>
            </a:lvl1pPr>
            <a:lvl2pPr marL="650230" indent="0">
              <a:buNone/>
              <a:defRPr sz="2600"/>
            </a:lvl2pPr>
            <a:lvl3pPr marL="1300460" indent="0">
              <a:buNone/>
              <a:defRPr sz="2300"/>
            </a:lvl3pPr>
            <a:lvl4pPr marL="1950690" indent="0">
              <a:buNone/>
              <a:defRPr sz="2000"/>
            </a:lvl4pPr>
            <a:lvl5pPr marL="2600919" indent="0">
              <a:buNone/>
              <a:defRPr sz="2000"/>
            </a:lvl5pPr>
            <a:lvl6pPr marL="3251149" indent="0">
              <a:buNone/>
              <a:defRPr sz="2000"/>
            </a:lvl6pPr>
            <a:lvl7pPr marL="3901379" indent="0">
              <a:buNone/>
              <a:defRPr sz="2000"/>
            </a:lvl7pPr>
            <a:lvl8pPr marL="4551609" indent="0">
              <a:buNone/>
              <a:defRPr sz="2000"/>
            </a:lvl8pPr>
            <a:lvl9pPr marL="5201839" indent="0">
              <a:buNone/>
              <a:defRPr sz="2000"/>
            </a:lvl9pPr>
          </a:lstStyle>
          <a:p>
            <a:pPr lvl="0"/>
            <a:r>
              <a:rPr lang="de-DE" smtClean="0"/>
              <a:t>Textmasterformate durch Klicken bearbeiten</a:t>
            </a:r>
          </a:p>
        </p:txBody>
      </p:sp>
    </p:spTree>
    <p:extLst>
      <p:ext uri="{BB962C8B-B14F-4D97-AF65-F5344CB8AC3E}">
        <p14:creationId xmlns:p14="http://schemas.microsoft.com/office/powerpoint/2010/main" val="245700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Page </a:t>
            </a:r>
            <a:fld id="{2ECDCB2B-36FA-489A-8172-417ADCAF04A6}"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5" name="Rechteck 4"/>
          <p:cNvSpPr>
            <a:spLocks noChangeArrowheads="1"/>
          </p:cNvSpPr>
          <p:nvPr/>
        </p:nvSpPr>
        <p:spPr bwMode="auto">
          <a:xfrm>
            <a:off x="487363" y="9193213"/>
            <a:ext cx="10556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pic>
        <p:nvPicPr>
          <p:cNvPr id="6"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42800" y="93600"/>
            <a:ext cx="10742508" cy="939600"/>
          </a:xfrm>
          <a:prstGeom prst="rect">
            <a:avLst/>
          </a:prstGeom>
        </p:spPr>
        <p:txBody>
          <a:bodyPr lIns="0" tIns="65023" rIns="130046" bIns="65023"/>
          <a:lstStyle>
            <a:lvl1pPr algn="l">
              <a:defRPr sz="5600" b="1">
                <a:solidFill>
                  <a:schemeClr val="tx1"/>
                </a:solidFill>
                <a:latin typeface="+mj-lt"/>
              </a:defRPr>
            </a:lvl1pPr>
          </a:lstStyle>
          <a:p>
            <a:r>
              <a:rPr lang="de-DE" dirty="0" smtClean="0"/>
              <a:t>Titelmasterformat durch Klicken bearbeiten</a:t>
            </a:r>
            <a:endParaRPr lang="de-DE" dirty="0"/>
          </a:p>
        </p:txBody>
      </p:sp>
      <p:sp>
        <p:nvSpPr>
          <p:cNvPr id="3" name="Inhaltsplatzhalter 2"/>
          <p:cNvSpPr>
            <a:spLocks noGrp="1"/>
          </p:cNvSpPr>
          <p:nvPr>
            <p:ph idx="1"/>
          </p:nvPr>
        </p:nvSpPr>
        <p:spPr>
          <a:xfrm>
            <a:off x="487680" y="1372730"/>
            <a:ext cx="12029440" cy="7301653"/>
          </a:xfrm>
          <a:prstGeom prst="rect">
            <a:avLst/>
          </a:prstGeom>
        </p:spPr>
        <p:txBody>
          <a:bodyPr lIns="130046" tIns="65023" rIns="130046" bIns="65023"/>
          <a:lstStyle>
            <a:lvl1pPr>
              <a:buFont typeface="Wingdings 3" pitchFamily="18" charset="2"/>
              <a:buChar char=""/>
              <a:defRPr sz="2800" b="1" spc="0">
                <a:latin typeface="+mn-lt"/>
              </a:defRPr>
            </a:lvl1pPr>
            <a:lvl2pPr>
              <a:buFont typeface="Calibri" pitchFamily="34" charset="0"/>
              <a:buChar char="–"/>
              <a:defRPr sz="2800" spc="0">
                <a:latin typeface="+mn-lt"/>
              </a:defRPr>
            </a:lvl2pPr>
            <a:lvl3pPr>
              <a:defRPr sz="2400" spc="0">
                <a:latin typeface="+mn-lt"/>
              </a:defRPr>
            </a:lvl3pPr>
            <a:lvl4pPr>
              <a:defRPr sz="2000" spc="0">
                <a:latin typeface="+mn-lt"/>
              </a:defRPr>
            </a:lvl4pPr>
            <a:lvl5pPr>
              <a:defRPr sz="1800" spc="0">
                <a:latin typeface="+mn-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9526454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59" r:id="rId1"/>
    <p:sldLayoutId id="2147484460" r:id="rId2"/>
  </p:sldLayoutIdLst>
  <p:hf sldNum="0" hdr="0" ftr="0" dt="0"/>
  <p:txStyles>
    <p:titleStyle>
      <a:lvl1pPr algn="ctr" rtl="0" eaLnBrk="0" fontAlgn="base" hangingPunct="0">
        <a:spcBef>
          <a:spcPct val="0"/>
        </a:spcBef>
        <a:spcAft>
          <a:spcPct val="0"/>
        </a:spcAft>
        <a:defRPr sz="6300">
          <a:solidFill>
            <a:schemeClr val="tx2"/>
          </a:solidFill>
          <a:latin typeface="+mj-lt"/>
          <a:ea typeface="+mj-ea"/>
          <a:cs typeface="+mj-cs"/>
        </a:defRPr>
      </a:lvl1pPr>
      <a:lvl2pPr algn="ctr" rtl="0" eaLnBrk="0" fontAlgn="base" hangingPunct="0">
        <a:spcBef>
          <a:spcPct val="0"/>
        </a:spcBef>
        <a:spcAft>
          <a:spcPct val="0"/>
        </a:spcAft>
        <a:defRPr sz="6300">
          <a:solidFill>
            <a:schemeClr val="tx2"/>
          </a:solidFill>
          <a:latin typeface="Calibri" pitchFamily="34" charset="0"/>
        </a:defRPr>
      </a:lvl2pPr>
      <a:lvl3pPr algn="ctr" rtl="0" eaLnBrk="0" fontAlgn="base" hangingPunct="0">
        <a:spcBef>
          <a:spcPct val="0"/>
        </a:spcBef>
        <a:spcAft>
          <a:spcPct val="0"/>
        </a:spcAft>
        <a:defRPr sz="6300">
          <a:solidFill>
            <a:schemeClr val="tx2"/>
          </a:solidFill>
          <a:latin typeface="Calibri" pitchFamily="34" charset="0"/>
        </a:defRPr>
      </a:lvl3pPr>
      <a:lvl4pPr algn="ctr" rtl="0" eaLnBrk="0" fontAlgn="base" hangingPunct="0">
        <a:spcBef>
          <a:spcPct val="0"/>
        </a:spcBef>
        <a:spcAft>
          <a:spcPct val="0"/>
        </a:spcAft>
        <a:defRPr sz="6300">
          <a:solidFill>
            <a:schemeClr val="tx2"/>
          </a:solidFill>
          <a:latin typeface="Calibri" pitchFamily="34" charset="0"/>
        </a:defRPr>
      </a:lvl4pPr>
      <a:lvl5pPr algn="ctr" rtl="0" eaLnBrk="0" fontAlgn="base" hangingPunct="0">
        <a:spcBef>
          <a:spcPct val="0"/>
        </a:spcBef>
        <a:spcAft>
          <a:spcPct val="0"/>
        </a:spcAft>
        <a:defRPr sz="6300">
          <a:solidFill>
            <a:schemeClr val="tx2"/>
          </a:solidFill>
          <a:latin typeface="Calibri" pitchFamily="34" charset="0"/>
        </a:defRPr>
      </a:lvl5pPr>
      <a:lvl6pPr marL="650230" algn="ctr" rtl="0" eaLnBrk="1" fontAlgn="base" hangingPunct="1">
        <a:spcBef>
          <a:spcPct val="0"/>
        </a:spcBef>
        <a:spcAft>
          <a:spcPct val="0"/>
        </a:spcAft>
        <a:defRPr sz="6300">
          <a:solidFill>
            <a:schemeClr val="tx2"/>
          </a:solidFill>
          <a:latin typeface="Arial" charset="0"/>
        </a:defRPr>
      </a:lvl6pPr>
      <a:lvl7pPr marL="1300460" algn="ctr" rtl="0" eaLnBrk="1" fontAlgn="base" hangingPunct="1">
        <a:spcBef>
          <a:spcPct val="0"/>
        </a:spcBef>
        <a:spcAft>
          <a:spcPct val="0"/>
        </a:spcAft>
        <a:defRPr sz="6300">
          <a:solidFill>
            <a:schemeClr val="tx2"/>
          </a:solidFill>
          <a:latin typeface="Arial" charset="0"/>
        </a:defRPr>
      </a:lvl7pPr>
      <a:lvl8pPr marL="1950690" algn="ctr" rtl="0" eaLnBrk="1" fontAlgn="base" hangingPunct="1">
        <a:spcBef>
          <a:spcPct val="0"/>
        </a:spcBef>
        <a:spcAft>
          <a:spcPct val="0"/>
        </a:spcAft>
        <a:defRPr sz="6300">
          <a:solidFill>
            <a:schemeClr val="tx2"/>
          </a:solidFill>
          <a:latin typeface="Arial" charset="0"/>
        </a:defRPr>
      </a:lvl8pPr>
      <a:lvl9pPr marL="2600919" algn="ctr" rtl="0" eaLnBrk="1" fontAlgn="base" hangingPunct="1">
        <a:spcBef>
          <a:spcPct val="0"/>
        </a:spcBef>
        <a:spcAft>
          <a:spcPct val="0"/>
        </a:spcAft>
        <a:defRPr sz="6300">
          <a:solidFill>
            <a:schemeClr val="tx2"/>
          </a:solidFill>
          <a:latin typeface="Arial" charset="0"/>
        </a:defRPr>
      </a:lvl9pPr>
    </p:titleStyle>
    <p:bodyStyle>
      <a:lvl1pPr marL="487363" indent="-487363" algn="l" rtl="0" eaLnBrk="0" fontAlgn="base" hangingPunct="0">
        <a:spcBef>
          <a:spcPct val="20000"/>
        </a:spcBef>
        <a:spcAft>
          <a:spcPct val="0"/>
        </a:spcAft>
        <a:buChar char="•"/>
        <a:defRPr sz="4600">
          <a:solidFill>
            <a:schemeClr val="tx1"/>
          </a:solidFill>
          <a:latin typeface="+mn-lt"/>
          <a:ea typeface="+mn-ea"/>
          <a:cs typeface="+mn-cs"/>
        </a:defRPr>
      </a:lvl1pPr>
      <a:lvl2pPr marL="1055688" indent="-404813" algn="l" rtl="0" eaLnBrk="0" fontAlgn="base" hangingPunct="0">
        <a:spcBef>
          <a:spcPct val="20000"/>
        </a:spcBef>
        <a:spcAft>
          <a:spcPct val="0"/>
        </a:spcAft>
        <a:buChar char="–"/>
        <a:defRPr sz="4000">
          <a:solidFill>
            <a:schemeClr val="tx1"/>
          </a:solidFill>
          <a:latin typeface="+mn-lt"/>
        </a:defRPr>
      </a:lvl2pPr>
      <a:lvl3pPr marL="1624013" indent="-323850" algn="l" rtl="0" eaLnBrk="0" fontAlgn="base" hangingPunct="0">
        <a:spcBef>
          <a:spcPct val="20000"/>
        </a:spcBef>
        <a:spcAft>
          <a:spcPct val="0"/>
        </a:spcAft>
        <a:buChar char="•"/>
        <a:defRPr sz="3400">
          <a:solidFill>
            <a:schemeClr val="tx1"/>
          </a:solidFill>
          <a:latin typeface="+mn-lt"/>
        </a:defRPr>
      </a:lvl3pPr>
      <a:lvl4pPr marL="2274888" indent="-323850" algn="l" rtl="0" eaLnBrk="0" fontAlgn="base" hangingPunct="0">
        <a:spcBef>
          <a:spcPct val="20000"/>
        </a:spcBef>
        <a:spcAft>
          <a:spcPct val="0"/>
        </a:spcAft>
        <a:buChar char="–"/>
        <a:defRPr sz="2800">
          <a:solidFill>
            <a:schemeClr val="tx1"/>
          </a:solidFill>
          <a:latin typeface="+mn-lt"/>
        </a:defRPr>
      </a:lvl4pPr>
      <a:lvl5pPr marL="2925763" indent="-323850" algn="l" rtl="0" eaLnBrk="0" fontAlgn="base" hangingPunct="0">
        <a:spcBef>
          <a:spcPct val="20000"/>
        </a:spcBef>
        <a:spcAft>
          <a:spcPct val="0"/>
        </a:spcAft>
        <a:buChar char="»"/>
        <a:defRPr sz="280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p:bodyStyle>
    <p:otherStyle>
      <a:defPPr>
        <a:defRPr lang="de-DE"/>
      </a:defPPr>
      <a:lvl1pPr marL="0" algn="l" defTabSz="1300460" rtl="0" eaLnBrk="1" latinLnBrk="0" hangingPunct="1">
        <a:defRPr sz="2600" kern="1200">
          <a:solidFill>
            <a:schemeClr val="tx1"/>
          </a:solidFill>
          <a:latin typeface="+mn-lt"/>
          <a:ea typeface="+mn-ea"/>
          <a:cs typeface="+mn-cs"/>
        </a:defRPr>
      </a:lvl1pPr>
      <a:lvl2pPr marL="650230" algn="l" defTabSz="1300460" rtl="0" eaLnBrk="1" latinLnBrk="0" hangingPunct="1">
        <a:defRPr sz="2600" kern="1200">
          <a:solidFill>
            <a:schemeClr val="tx1"/>
          </a:solidFill>
          <a:latin typeface="+mn-lt"/>
          <a:ea typeface="+mn-ea"/>
          <a:cs typeface="+mn-cs"/>
        </a:defRPr>
      </a:lvl2pPr>
      <a:lvl3pPr marL="1300460" algn="l" defTabSz="1300460" rtl="0" eaLnBrk="1" latinLnBrk="0" hangingPunct="1">
        <a:defRPr sz="2600" kern="1200">
          <a:solidFill>
            <a:schemeClr val="tx1"/>
          </a:solidFill>
          <a:latin typeface="+mn-lt"/>
          <a:ea typeface="+mn-ea"/>
          <a:cs typeface="+mn-cs"/>
        </a:defRPr>
      </a:lvl3pPr>
      <a:lvl4pPr marL="1950690" algn="l" defTabSz="1300460" rtl="0" eaLnBrk="1" latinLnBrk="0" hangingPunct="1">
        <a:defRPr sz="2600" kern="1200">
          <a:solidFill>
            <a:schemeClr val="tx1"/>
          </a:solidFill>
          <a:latin typeface="+mn-lt"/>
          <a:ea typeface="+mn-ea"/>
          <a:cs typeface="+mn-cs"/>
        </a:defRPr>
      </a:lvl4pPr>
      <a:lvl5pPr marL="2600919" algn="l" defTabSz="1300460" rtl="0" eaLnBrk="1" latinLnBrk="0" hangingPunct="1">
        <a:defRPr sz="2600" kern="1200">
          <a:solidFill>
            <a:schemeClr val="tx1"/>
          </a:solidFill>
          <a:latin typeface="+mn-lt"/>
          <a:ea typeface="+mn-ea"/>
          <a:cs typeface="+mn-cs"/>
        </a:defRPr>
      </a:lvl5pPr>
      <a:lvl6pPr marL="3251149" algn="l" defTabSz="1300460" rtl="0" eaLnBrk="1" latinLnBrk="0" hangingPunct="1">
        <a:defRPr sz="2600" kern="1200">
          <a:solidFill>
            <a:schemeClr val="tx1"/>
          </a:solidFill>
          <a:latin typeface="+mn-lt"/>
          <a:ea typeface="+mn-ea"/>
          <a:cs typeface="+mn-cs"/>
        </a:defRPr>
      </a:lvl6pPr>
      <a:lvl7pPr marL="3901379" algn="l" defTabSz="1300460" rtl="0" eaLnBrk="1" latinLnBrk="0" hangingPunct="1">
        <a:defRPr sz="2600" kern="1200">
          <a:solidFill>
            <a:schemeClr val="tx1"/>
          </a:solidFill>
          <a:latin typeface="+mn-lt"/>
          <a:ea typeface="+mn-ea"/>
          <a:cs typeface="+mn-cs"/>
        </a:defRPr>
      </a:lvl7pPr>
      <a:lvl8pPr marL="4551609" algn="l" defTabSz="1300460" rtl="0" eaLnBrk="1" latinLnBrk="0" hangingPunct="1">
        <a:defRPr sz="2600" kern="1200">
          <a:solidFill>
            <a:schemeClr val="tx1"/>
          </a:solidFill>
          <a:latin typeface="+mn-lt"/>
          <a:ea typeface="+mn-ea"/>
          <a:cs typeface="+mn-cs"/>
        </a:defRPr>
      </a:lvl8pPr>
      <a:lvl9pPr marL="5201839" algn="l" defTabSz="130046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et.haskellstack.org/stable/windows-x86_64-installer.ex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4"/>
          <p:cNvSpPr>
            <a:spLocks noGrp="1"/>
          </p:cNvSpPr>
          <p:nvPr>
            <p:ph type="title"/>
          </p:nvPr>
        </p:nvSpPr>
        <p:spPr bwMode="auto">
          <a:xfrm>
            <a:off x="1535401" y="7790441"/>
            <a:ext cx="9807789" cy="1026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algn="ctr" eaLnBrk="1" hangingPunct="1"/>
            <a:r>
              <a:rPr lang="de-DE" altLang="en-US" smtClean="0"/>
              <a:t>Towards Functional Paradigm</a:t>
            </a:r>
            <a:endParaRPr lang="en-US" altLang="en-US" sz="3200" dirty="0"/>
          </a:p>
        </p:txBody>
      </p:sp>
      <p:sp>
        <p:nvSpPr>
          <p:cNvPr id="5123" name="Untertitel 2"/>
          <p:cNvSpPr>
            <a:spLocks noGrp="1"/>
          </p:cNvSpPr>
          <p:nvPr>
            <p:ph type="body" idx="1"/>
          </p:nvPr>
        </p:nvSpPr>
        <p:spPr bwMode="auto">
          <a:xfrm>
            <a:off x="491115" y="441037"/>
            <a:ext cx="9607550" cy="9094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eaLnBrk="1" hangingPunct="1"/>
            <a:r>
              <a:rPr lang="de-DE" altLang="en-US" sz="4400" smtClean="0"/>
              <a:t>Robert Reitmeier, </a:t>
            </a:r>
            <a:r>
              <a:rPr lang="de-DE" altLang="en-US" sz="4400" dirty="0" smtClean="0"/>
              <a:t>Validas AG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547" y="1120918"/>
            <a:ext cx="4211926" cy="6440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679938" y="3130062"/>
            <a:ext cx="6881447" cy="1200329"/>
          </a:xfrm>
          <a:prstGeom prst="rect">
            <a:avLst/>
          </a:prstGeom>
          <a:noFill/>
        </p:spPr>
        <p:txBody>
          <a:bodyPr wrap="square" rtlCol="0">
            <a:spAutoFit/>
          </a:bodyPr>
          <a:lstStyle/>
          <a:p>
            <a:r>
              <a:rPr lang="en-US" smtClean="0"/>
              <a:t>Download</a:t>
            </a:r>
          </a:p>
          <a:p>
            <a:r>
              <a:rPr lang="en-US" smtClean="0">
                <a:hlinkClick r:id="rId4"/>
              </a:rPr>
              <a:t>https</a:t>
            </a:r>
            <a:r>
              <a:rPr lang="en-US">
                <a:hlinkClick r:id="rId4"/>
              </a:rPr>
              <a:t>://</a:t>
            </a:r>
            <a:r>
              <a:rPr lang="en-US" smtClean="0">
                <a:hlinkClick r:id="rId4"/>
              </a:rPr>
              <a:t>get.haskellstack.org/stable/windows-x86_64-installer.exe</a:t>
            </a:r>
            <a:endParaRPr lang="en-US" smtClean="0"/>
          </a:p>
          <a:p>
            <a:r>
              <a:rPr lang="de-DE" smtClean="0"/>
              <a:t>In a separate folder, do</a:t>
            </a:r>
          </a:p>
          <a:p>
            <a:r>
              <a:rPr lang="de-DE" smtClean="0"/>
              <a:t>stack ghc</a:t>
            </a:r>
            <a:endParaRPr lang="en-US"/>
          </a:p>
        </p:txBody>
      </p:sp>
    </p:spTree>
    <p:extLst>
      <p:ext uri="{BB962C8B-B14F-4D97-AF65-F5344CB8AC3E}">
        <p14:creationId xmlns:p14="http://schemas.microsoft.com/office/powerpoint/2010/main" val="1981699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TA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315" y="4508837"/>
            <a:ext cx="7927617" cy="4915127"/>
          </a:xfrm>
          <a:prstGeom prst="rect">
            <a:avLst/>
          </a:prstGeom>
          <a:noFill/>
          <a:extLst>
            <a:ext uri="{909E8E84-426E-40DD-AFC4-6F175D3DCCD1}">
              <a14:hiddenFill xmlns:a14="http://schemas.microsoft.com/office/drawing/2010/main">
                <a:solidFill>
                  <a:srgbClr val="FFFFFF"/>
                </a:solidFill>
              </a14:hiddenFill>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When </a:t>
            </a:r>
            <a:r>
              <a:rPr lang="en-US" u="sng" smtClean="0"/>
              <a:t>not</a:t>
            </a:r>
            <a:r>
              <a:rPr lang="en-US" smtClean="0"/>
              <a:t> to use Haskell</a:t>
            </a:r>
          </a:p>
        </p:txBody>
      </p:sp>
      <p:sp>
        <p:nvSpPr>
          <p:cNvPr id="3" name="Rectangle 4"/>
          <p:cNvSpPr>
            <a:spLocks/>
          </p:cNvSpPr>
          <p:nvPr/>
        </p:nvSpPr>
        <p:spPr bwMode="auto">
          <a:xfrm>
            <a:off x="443819" y="1373188"/>
            <a:ext cx="10790237" cy="6680200"/>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2800" b="1">
                <a:latin typeface="+mn-lt"/>
                <a:cs typeface="+mn-cs"/>
              </a:rPr>
              <a:t>no acceptance for “esoteric” (i.e. modern) technology</a:t>
            </a:r>
          </a:p>
          <a:p>
            <a:pPr marL="254000" indent="-254000">
              <a:lnSpc>
                <a:spcPct val="120000"/>
              </a:lnSpc>
              <a:spcBef>
                <a:spcPts val="1000"/>
              </a:spcBef>
              <a:buSzPct val="120000"/>
              <a:buFont typeface="Lucida Grande" charset="0"/>
              <a:buChar char="‣"/>
              <a:defRPr/>
            </a:pPr>
            <a:r>
              <a:rPr lang="en-US" sz="2800" b="1">
                <a:latin typeface="+mn-lt"/>
                <a:cs typeface="+mn-cs"/>
              </a:rPr>
              <a:t>In conservative and laggard enviroment</a:t>
            </a:r>
            <a:br>
              <a:rPr lang="en-US" sz="2800" b="1">
                <a:latin typeface="+mn-lt"/>
                <a:cs typeface="+mn-cs"/>
              </a:rPr>
            </a:br>
            <a:r>
              <a:rPr lang="en-US" sz="2800" b="1">
                <a:latin typeface="+mn-lt"/>
                <a:cs typeface="+mn-cs"/>
              </a:rPr>
              <a:t>(e.g. personal, political reasons):</a:t>
            </a:r>
          </a:p>
          <a:p>
            <a:pPr marL="254000" indent="-254000">
              <a:lnSpc>
                <a:spcPct val="120000"/>
              </a:lnSpc>
              <a:spcBef>
                <a:spcPts val="1000"/>
              </a:spcBef>
              <a:buSzPct val="120000"/>
              <a:buFont typeface="Lucida Grande" charset="0"/>
              <a:buChar char="‣"/>
              <a:defRPr/>
            </a:pPr>
            <a:endParaRPr lang="en-US" sz="2600">
              <a:solidFill>
                <a:srgbClr val="262626"/>
              </a:solidFill>
              <a:latin typeface="+mn-lt"/>
              <a:ea typeface="Gill Sans" charset="0"/>
              <a:cs typeface="Gill Sans" charset="0"/>
            </a:endParaRPr>
          </a:p>
          <a:p>
            <a:pPr marL="254000" indent="-254000">
              <a:lnSpc>
                <a:spcPct val="120000"/>
              </a:lnSpc>
              <a:spcBef>
                <a:spcPts val="1000"/>
              </a:spcBef>
              <a:defRPr/>
            </a:pPr>
            <a:endParaRPr lang="en-US" sz="2600">
              <a:solidFill>
                <a:srgbClr val="262626"/>
              </a:solidFill>
              <a:latin typeface="+mn-lt"/>
              <a:ea typeface="Gill Sans" charset="0"/>
              <a:cs typeface="Gill Sans" charset="0"/>
            </a:endParaRPr>
          </a:p>
        </p:txBody>
      </p:sp>
      <p:pic>
        <p:nvPicPr>
          <p:cNvPr id="3079" name="Picture 7" descr="C:\Users\3t\AppData\Local\Microsoft\Windows\Temporary Internet Files\Content.IE5\OFIS4223\1169px-Achtung.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9429" y="309883"/>
            <a:ext cx="2729359" cy="2390816"/>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p:cNvSpPr/>
          <p:nvPr/>
        </p:nvSpPr>
        <p:spPr>
          <a:xfrm>
            <a:off x="6648038" y="4914900"/>
            <a:ext cx="3963809" cy="3138488"/>
          </a:xfrm>
          <a:prstGeom prst="rect">
            <a:avLst/>
          </a:prstGeom>
          <a:blipFill dpi="0" rotWithShape="1">
            <a:blip r:embed="rId4">
              <a:alphaModFix amt="30000"/>
            </a:blip>
            <a:srcRect/>
            <a:stretch>
              <a:fillRect/>
            </a:stretch>
          </a:blip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 Verbindung mit Pfeil 8"/>
          <p:cNvCxnSpPr>
            <a:endCxn id="3078" idx="0"/>
          </p:cNvCxnSpPr>
          <p:nvPr/>
        </p:nvCxnSpPr>
        <p:spPr>
          <a:xfrm>
            <a:off x="5115375" y="3145987"/>
            <a:ext cx="1409749" cy="136285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8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What to expect</a:t>
            </a:r>
            <a:endParaRPr lang="en-GB" dirty="0"/>
          </a:p>
        </p:txBody>
      </p:sp>
      <p:sp>
        <p:nvSpPr>
          <p:cNvPr id="3" name="Inhaltsplatzhalter 2"/>
          <p:cNvSpPr>
            <a:spLocks noGrp="1"/>
          </p:cNvSpPr>
          <p:nvPr>
            <p:ph idx="1"/>
          </p:nvPr>
        </p:nvSpPr>
        <p:spPr/>
        <p:txBody>
          <a:bodyPr/>
          <a:lstStyle/>
          <a:p>
            <a:pPr marL="0" indent="0">
              <a:buNone/>
            </a:pPr>
            <a:r>
              <a:rPr lang="en-GB" i="1" smtClean="0"/>
              <a:t>…when moving to Haskell:</a:t>
            </a:r>
          </a:p>
          <a:p>
            <a:pPr marL="0" indent="0">
              <a:buNone/>
            </a:pPr>
            <a:endParaRPr lang="en-GB" i="1" smtClean="0"/>
          </a:p>
          <a:p>
            <a:r>
              <a:rPr lang="en-GB" smtClean="0"/>
              <a:t>Paradigm shift in your head:</a:t>
            </a:r>
            <a:br>
              <a:rPr lang="en-GB" smtClean="0"/>
            </a:br>
            <a:r>
              <a:rPr lang="en-GB" smtClean="0"/>
              <a:t>“</a:t>
            </a:r>
            <a:r>
              <a:rPr lang="en-US" sz="2000" smtClean="0">
                <a:latin typeface="Courier New" panose="02070309020205020404" pitchFamily="49" charset="0"/>
                <a:cs typeface="Courier New" panose="02070309020205020404" pitchFamily="49" charset="0"/>
              </a:rPr>
              <a:t>Lisp </a:t>
            </a:r>
            <a:r>
              <a:rPr lang="en-US" sz="2000">
                <a:latin typeface="Courier New" panose="02070309020205020404" pitchFamily="49" charset="0"/>
                <a:cs typeface="Courier New" panose="02070309020205020404" pitchFamily="49" charset="0"/>
              </a:rPr>
              <a:t>is worth learning for the profound enlightenment experience you will have when you finally get it; that experience will make you a better programmer for the rest of your days, even if you never actually use Lisp itself a lot</a:t>
            </a:r>
            <a:r>
              <a:rPr lang="en-US" sz="2000" smtClean="0">
                <a:latin typeface="Courier New" panose="02070309020205020404" pitchFamily="49" charset="0"/>
                <a:cs typeface="Courier New" panose="02070309020205020404" pitchFamily="49" charset="0"/>
              </a:rPr>
              <a:t>.”</a:t>
            </a:r>
            <a:br>
              <a:rPr lang="en-US" sz="2000" smtClean="0">
                <a:latin typeface="Courier New" panose="02070309020205020404" pitchFamily="49" charset="0"/>
                <a:cs typeface="Courier New" panose="02070309020205020404" pitchFamily="49" charset="0"/>
              </a:rPr>
            </a:br>
            <a:r>
              <a:rPr lang="en-US" sz="2000" smtClean="0">
                <a:latin typeface="Courier New" panose="02070309020205020404" pitchFamily="49" charset="0"/>
                <a:cs typeface="Courier New" panose="02070309020205020404" pitchFamily="49" charset="0"/>
              </a:rPr>
              <a:t>=&gt; </a:t>
            </a:r>
            <a:r>
              <a:rPr lang="en-US" smtClean="0"/>
              <a:t>Despise </a:t>
            </a:r>
            <a:r>
              <a:rPr lang="en-US"/>
              <a:t>of mainstream </a:t>
            </a:r>
            <a:r>
              <a:rPr lang="en-US" smtClean="0"/>
              <a:t>languages</a:t>
            </a:r>
          </a:p>
          <a:p>
            <a:r>
              <a:rPr lang="de-DE" smtClean="0"/>
              <a:t>Mathematical principledness and cleanliness paying off!</a:t>
            </a:r>
            <a:endParaRPr lang="en-GB"/>
          </a:p>
          <a:p>
            <a:r>
              <a:rPr lang="en-GB" smtClean="0"/>
              <a:t>Rich tooling (library/build management, time and resources profiling e.g.)</a:t>
            </a:r>
          </a:p>
          <a:p>
            <a:r>
              <a:rPr lang="en-GB" smtClean="0"/>
              <a:t>Wealth of working libraries</a:t>
            </a:r>
          </a:p>
          <a:p>
            <a:r>
              <a:rPr lang="en-GB" smtClean="0"/>
              <a:t>Highly educated community with very good expertise</a:t>
            </a:r>
            <a:br>
              <a:rPr lang="en-GB" smtClean="0"/>
            </a:br>
            <a:r>
              <a:rPr lang="en-GB" smtClean="0"/>
              <a:t>(community is small, but growing)</a:t>
            </a:r>
          </a:p>
          <a:p>
            <a:r>
              <a:rPr lang="en-GB" smtClean="0"/>
              <a:t>Specialized librares sometimes come with very sparse documentation</a:t>
            </a:r>
          </a:p>
          <a:p>
            <a:r>
              <a:rPr lang="en-GB" smtClean="0"/>
              <a:t>Quite easy for beginners!</a:t>
            </a:r>
          </a:p>
          <a:p>
            <a:r>
              <a:rPr lang="en-GB" smtClean="0">
                <a:latin typeface="Bradley Hand ITC" panose="03070402050302030203" pitchFamily="66" charset="0"/>
              </a:rPr>
              <a:t>“Once U go black, U don’t go back.”</a:t>
            </a:r>
          </a:p>
        </p:txBody>
      </p:sp>
    </p:spTree>
    <p:extLst>
      <p:ext uri="{BB962C8B-B14F-4D97-AF65-F5344CB8AC3E}">
        <p14:creationId xmlns:p14="http://schemas.microsoft.com/office/powerpoint/2010/main" val="104649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NSWC Experiment in 1993</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3" y="1535454"/>
            <a:ext cx="7277554" cy="507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731" y="1535454"/>
            <a:ext cx="5522006"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p:cNvSpPr>
          <p:nvPr/>
        </p:nvSpPr>
        <p:spPr bwMode="auto">
          <a:xfrm>
            <a:off x="552675" y="8164291"/>
            <a:ext cx="12052982" cy="957938"/>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3600" i="1" smtClean="0">
                <a:solidFill>
                  <a:srgbClr val="262626"/>
                </a:solidFill>
                <a:effectLst>
                  <a:outerShdw blurRad="38100" dist="38100" dir="2700000" algn="tl">
                    <a:srgbClr val="000000">
                      <a:alpha val="43137"/>
                    </a:srgbClr>
                  </a:outerShdw>
                </a:effectLst>
                <a:latin typeface="+mn-lt"/>
                <a:ea typeface="Gill Sans" charset="0"/>
                <a:cs typeface="Gill Sans" charset="0"/>
              </a:rPr>
              <a:t>ADA vs. C++ vs. awk vs. Relational Lisp vs. Haskell vs. …</a:t>
            </a:r>
          </a:p>
          <a:p>
            <a:pPr marL="254000" indent="-254000">
              <a:spcBef>
                <a:spcPts val="1000"/>
              </a:spcBef>
              <a:buSzPct val="120000"/>
              <a:buFont typeface="Lucida Grande" charset="0"/>
              <a:buChar char="‣"/>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a:p>
            <a:pPr marL="254000" indent="-254000">
              <a:spcBef>
                <a:spcPts val="1000"/>
              </a:spcBef>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p:txBody>
      </p:sp>
    </p:spTree>
    <p:extLst>
      <p:ext uri="{BB962C8B-B14F-4D97-AF65-F5344CB8AC3E}">
        <p14:creationId xmlns:p14="http://schemas.microsoft.com/office/powerpoint/2010/main" val="25724811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NSWC Prototyping Results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1" y="1349827"/>
            <a:ext cx="12076759" cy="4196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p:cNvSpPr>
          <p:nvPr/>
        </p:nvSpPr>
        <p:spPr bwMode="auto">
          <a:xfrm>
            <a:off x="487362" y="6008914"/>
            <a:ext cx="11530467" cy="3133044"/>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2600" smtClean="0">
                <a:solidFill>
                  <a:srgbClr val="262626"/>
                </a:solidFill>
                <a:latin typeface="+mn-lt"/>
                <a:ea typeface="Gill Sans" charset="0"/>
                <a:cs typeface="Gill Sans" charset="0"/>
              </a:rPr>
              <a:t>(2) NSWC lead programmer (“control group”)</a:t>
            </a:r>
          </a:p>
          <a:p>
            <a:pPr>
              <a:spcBef>
                <a:spcPts val="1000"/>
              </a:spcBef>
              <a:buSzPct val="120000"/>
              <a:defRPr/>
            </a:pPr>
            <a:r>
              <a:rPr lang="en-US" sz="2600" smtClean="0">
                <a:solidFill>
                  <a:srgbClr val="262626"/>
                </a:solidFill>
                <a:latin typeface="+mn-lt"/>
                <a:ea typeface="Gill Sans" charset="0"/>
                <a:cs typeface="Gill Sans" charset="0"/>
              </a:rPr>
              <a:t>(4) After awk solution, plus 500 LOC test harness, no development time reported </a:t>
            </a:r>
          </a:p>
          <a:p>
            <a:pPr>
              <a:spcBef>
                <a:spcPts val="1000"/>
              </a:spcBef>
              <a:buSzPct val="120000"/>
              <a:defRPr/>
            </a:pPr>
            <a:r>
              <a:rPr lang="en-US" sz="2600" smtClean="0">
                <a:solidFill>
                  <a:srgbClr val="262626"/>
                </a:solidFill>
                <a:latin typeface="+mn-lt"/>
                <a:ea typeface="Gill Sans" charset="0"/>
                <a:cs typeface="Gill Sans" charset="0"/>
              </a:rPr>
              <a:t>(6)+(7) Code never executed</a:t>
            </a:r>
          </a:p>
          <a:p>
            <a:pPr>
              <a:spcBef>
                <a:spcPts val="1000"/>
              </a:spcBef>
              <a:buSzPct val="120000"/>
              <a:defRPr/>
            </a:pPr>
            <a:r>
              <a:rPr lang="en-US" sz="2600" smtClean="0">
                <a:solidFill>
                  <a:srgbClr val="262626"/>
                </a:solidFill>
                <a:latin typeface="+mn-lt"/>
                <a:ea typeface="Gill Sans" charset="0"/>
                <a:cs typeface="Gill Sans" charset="0"/>
              </a:rPr>
              <a:t>(9) Developmen time excluding 4 hours in kickoff</a:t>
            </a:r>
          </a:p>
          <a:p>
            <a:pPr>
              <a:spcBef>
                <a:spcPts val="1000"/>
              </a:spcBef>
              <a:buSzPct val="120000"/>
              <a:defRPr/>
            </a:pPr>
            <a:r>
              <a:rPr lang="en-US" sz="2600" smtClean="0">
                <a:solidFill>
                  <a:srgbClr val="262626"/>
                </a:solidFill>
                <a:latin typeface="+mn-lt"/>
                <a:ea typeface="Gill Sans" charset="0"/>
                <a:cs typeface="Gill Sans" charset="0"/>
              </a:rPr>
              <a:t>(10) Novice college graduate, given 8 days to learn Haskell and an expert to ask </a:t>
            </a:r>
            <a:endParaRPr lang="en-US" sz="2600">
              <a:solidFill>
                <a:srgbClr val="262626"/>
              </a:solidFill>
              <a:latin typeface="+mn-lt"/>
              <a:ea typeface="Gill Sans" charset="0"/>
              <a:cs typeface="Gill Sans" charset="0"/>
            </a:endParaRPr>
          </a:p>
          <a:p>
            <a:pPr marL="254000" indent="-254000">
              <a:spcBef>
                <a:spcPts val="1000"/>
              </a:spcBef>
              <a:defRPr/>
            </a:pPr>
            <a:endParaRPr lang="en-US" sz="2600">
              <a:solidFill>
                <a:srgbClr val="262626"/>
              </a:solidFill>
              <a:latin typeface="+mn-lt"/>
              <a:ea typeface="Gill Sans" charset="0"/>
              <a:cs typeface="Gill Sans" charset="0"/>
            </a:endParaRPr>
          </a:p>
        </p:txBody>
      </p:sp>
      <p:grpSp>
        <p:nvGrpSpPr>
          <p:cNvPr id="3" name="Gruppieren 2"/>
          <p:cNvGrpSpPr/>
          <p:nvPr/>
        </p:nvGrpSpPr>
        <p:grpSpPr>
          <a:xfrm>
            <a:off x="219919" y="5072743"/>
            <a:ext cx="12344201" cy="3237880"/>
            <a:chOff x="219919" y="5072743"/>
            <a:chExt cx="12344201" cy="3237880"/>
          </a:xfrm>
        </p:grpSpPr>
        <p:sp>
          <p:nvSpPr>
            <p:cNvPr id="2" name="Rechteck 1"/>
            <p:cNvSpPr/>
            <p:nvPr/>
          </p:nvSpPr>
          <p:spPr>
            <a:xfrm>
              <a:off x="487362" y="5072743"/>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p:cNvCxnSpPr/>
            <p:nvPr/>
          </p:nvCxnSpPr>
          <p:spPr>
            <a:xfrm>
              <a:off x="219919" y="5309638"/>
              <a:ext cx="267442"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a:xfrm>
              <a:off x="219919" y="5309638"/>
              <a:ext cx="0" cy="300098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219919" y="8310623"/>
              <a:ext cx="26744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51" name="Picture 3" descr="C:\Users\3t\AppData\Local\Microsoft\Windows\Temporary Internet Files\Content.IE5\OFIS4223\500px-Face-wink.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637803" y="2840676"/>
            <a:ext cx="932799" cy="932799"/>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42913" y="1772446"/>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7994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What is “Functional Paradigm”?</a:t>
            </a:r>
            <a:endParaRPr lang="en-GB" dirty="0"/>
          </a:p>
        </p:txBody>
      </p:sp>
      <p:sp>
        <p:nvSpPr>
          <p:cNvPr id="4" name="AutoShape 2" descr="CharakteristikenFunktionaleProgrammierungFirstClassFunctionsE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 name="AutoShape 5" descr="Rainer Grim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101318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From modernescpp.com</a:t>
            </a:r>
            <a:endParaRPr lang="en-GB" dirty="0"/>
          </a:p>
        </p:txBody>
      </p:sp>
      <p:sp>
        <p:nvSpPr>
          <p:cNvPr id="4" name="AutoShape 2" descr="CharakteristikenFunktionaleProgrammierungFirstClassFunctionsE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572" y="891214"/>
            <a:ext cx="8935018" cy="8210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5" descr="Rainer Grim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4" y="1157918"/>
            <a:ext cx="3095657" cy="4392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78885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Purely Functional = No Side Effects</a:t>
            </a:r>
            <a:endParaRPr lang="en-GB" dirty="0"/>
          </a:p>
        </p:txBody>
      </p:sp>
      <p:sp>
        <p:nvSpPr>
          <p:cNvPr id="3" name="Inhaltsplatzhalter 2"/>
          <p:cNvSpPr>
            <a:spLocks noGrp="1"/>
          </p:cNvSpPr>
          <p:nvPr>
            <p:ph idx="1"/>
          </p:nvPr>
        </p:nvSpPr>
        <p:spPr/>
        <p:txBody>
          <a:bodyPr/>
          <a:lstStyle/>
          <a:p>
            <a:pPr marL="0" indent="0">
              <a:buNone/>
            </a:pPr>
            <a:r>
              <a:rPr lang="en-GB" smtClean="0"/>
              <a:t>int sideeffect = 0;</a:t>
            </a:r>
          </a:p>
          <a:p>
            <a:pPr marL="0" indent="0">
              <a:buNone/>
            </a:pPr>
            <a:r>
              <a:rPr lang="en-GB" smtClean="0"/>
              <a:t>int f(int x)</a:t>
            </a:r>
          </a:p>
          <a:p>
            <a:pPr marL="0" indent="0">
              <a:buNone/>
            </a:pPr>
            <a:r>
              <a:rPr lang="en-GB" smtClean="0"/>
              <a:t>{</a:t>
            </a:r>
          </a:p>
          <a:p>
            <a:pPr marL="0" indent="0">
              <a:buNone/>
            </a:pPr>
            <a:r>
              <a:rPr lang="en-GB"/>
              <a:t>	</a:t>
            </a:r>
            <a:r>
              <a:rPr lang="en-GB" smtClean="0"/>
              <a:t>sideeffect++;</a:t>
            </a:r>
          </a:p>
          <a:p>
            <a:pPr marL="0" indent="0">
              <a:buNone/>
            </a:pPr>
            <a:r>
              <a:rPr lang="en-GB"/>
              <a:t>	</a:t>
            </a:r>
            <a:r>
              <a:rPr lang="en-GB" smtClean="0"/>
              <a:t>return(2*x + sideeffect);</a:t>
            </a:r>
          </a:p>
          <a:p>
            <a:pPr marL="0" indent="0">
              <a:buNone/>
            </a:pPr>
            <a:r>
              <a:rPr lang="en-GB" smtClean="0"/>
              <a:t>}</a:t>
            </a:r>
          </a:p>
          <a:p>
            <a:pPr marL="0" indent="0">
              <a:buNone/>
            </a:pPr>
            <a:endParaRPr lang="en-GB" smtClean="0"/>
          </a:p>
          <a:p>
            <a:pPr marL="0" indent="0" algn="ctr">
              <a:buNone/>
            </a:pPr>
            <a:r>
              <a:rPr lang="en-GB" sz="9600" smtClean="0"/>
              <a:t>f(x) ≠ f(x)</a:t>
            </a:r>
          </a:p>
        </p:txBody>
      </p:sp>
    </p:spTree>
    <p:extLst>
      <p:ext uri="{BB962C8B-B14F-4D97-AF65-F5344CB8AC3E}">
        <p14:creationId xmlns:p14="http://schemas.microsoft.com/office/powerpoint/2010/main" val="3976244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Strong Types</a:t>
            </a:r>
            <a:endParaRPr lang="en-GB" dirty="0"/>
          </a:p>
        </p:txBody>
      </p:sp>
      <p:sp>
        <p:nvSpPr>
          <p:cNvPr id="3" name="Inhaltsplatzhalter 2"/>
          <p:cNvSpPr>
            <a:spLocks noGrp="1"/>
          </p:cNvSpPr>
          <p:nvPr>
            <p:ph idx="1"/>
          </p:nvPr>
        </p:nvSpPr>
        <p:spPr/>
        <p:txBody>
          <a:bodyPr/>
          <a:lstStyle/>
          <a:p>
            <a:r>
              <a:rPr lang="en-GB" smtClean="0"/>
              <a:t>Finds all type errors at compile time</a:t>
            </a:r>
          </a:p>
          <a:p>
            <a:r>
              <a:rPr lang="en-GB" smtClean="0"/>
              <a:t>Type Inference:</a:t>
            </a:r>
            <a:br>
              <a:rPr lang="en-GB" smtClean="0"/>
            </a:br>
            <a:r>
              <a:rPr lang="en-GB" smtClean="0"/>
              <a:t>Finds out about types itself,</a:t>
            </a:r>
            <a:br>
              <a:rPr lang="en-GB" smtClean="0"/>
            </a:br>
            <a:r>
              <a:rPr lang="en-GB" smtClean="0"/>
              <a:t>no manual annotations needed</a:t>
            </a:r>
          </a:p>
          <a:p>
            <a:endParaRPr lang="en-GB" smtClean="0"/>
          </a:p>
          <a:p>
            <a:endParaRPr lang="en-GB" smtClean="0"/>
          </a:p>
          <a:p>
            <a:r>
              <a:rPr lang="en-GB" smtClean="0"/>
              <a:t>Types are your friends,</a:t>
            </a:r>
            <a:br>
              <a:rPr lang="en-GB" smtClean="0"/>
            </a:br>
            <a:r>
              <a:rPr lang="en-GB" smtClean="0"/>
              <a:t>strong types are strong friends!</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79" y="5697416"/>
            <a:ext cx="5356603" cy="3408138"/>
          </a:xfrm>
          <a:prstGeom prst="rect">
            <a:avLst/>
          </a:prstGeom>
        </p:spPr>
      </p:pic>
    </p:spTree>
    <p:extLst>
      <p:ext uri="{BB962C8B-B14F-4D97-AF65-F5344CB8AC3E}">
        <p14:creationId xmlns:p14="http://schemas.microsoft.com/office/powerpoint/2010/main" val="4402824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Strong Types For Admins</a:t>
            </a:r>
            <a:endParaRPr lang="en-GB" dirty="0"/>
          </a:p>
        </p:txBody>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b="20850"/>
          <a:stretch/>
        </p:blipFill>
        <p:spPr>
          <a:xfrm>
            <a:off x="2684585" y="1059153"/>
            <a:ext cx="7775136" cy="8694447"/>
          </a:xfrm>
          <a:prstGeom prst="rect">
            <a:avLst/>
          </a:prstGeom>
        </p:spPr>
      </p:pic>
    </p:spTree>
    <p:extLst>
      <p:ext uri="{BB962C8B-B14F-4D97-AF65-F5344CB8AC3E}">
        <p14:creationId xmlns:p14="http://schemas.microsoft.com/office/powerpoint/2010/main" val="2162568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Recursion</a:t>
            </a:r>
            <a:endParaRPr lang="en-GB" dirty="0"/>
          </a:p>
        </p:txBody>
      </p:sp>
      <p:sp>
        <p:nvSpPr>
          <p:cNvPr id="4" name="AutoShape 2" descr="CharakteristikenFunktionaleProgrammierungFirstClassFunctionsE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 name="AutoShape 5" descr="Rainer Grim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 name="Inhaltsplatzhalter 2"/>
          <p:cNvSpPr>
            <a:spLocks noGrp="1"/>
          </p:cNvSpPr>
          <p:nvPr>
            <p:ph idx="1"/>
          </p:nvPr>
        </p:nvSpPr>
        <p:spPr>
          <a:xfrm>
            <a:off x="487680" y="1372730"/>
            <a:ext cx="12029440" cy="7301653"/>
          </a:xfrm>
        </p:spPr>
        <p:txBody>
          <a:bodyPr/>
          <a:lstStyle/>
          <a:p>
            <a:r>
              <a:rPr lang="en-GB" smtClean="0"/>
              <a:t>If you don’t understand recursion, read this sentence again.</a:t>
            </a:r>
          </a:p>
          <a:p>
            <a:pPr marL="0" indent="0">
              <a:buNone/>
            </a:pPr>
            <a:endParaRPr lang="en-GB"/>
          </a:p>
          <a:p>
            <a:pPr marL="0" indent="0">
              <a:buNone/>
            </a:pPr>
            <a:endParaRPr lang="en-GB" smtClean="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GB" smtClean="0">
                <a:latin typeface="Droid Sans Mono" panose="020B0609030804020204" pitchFamily="49" charset="0"/>
                <a:ea typeface="Droid Sans Mono" panose="020B0609030804020204" pitchFamily="49" charset="0"/>
                <a:cs typeface="Droid Sans Mono" panose="020B0609030804020204" pitchFamily="49" charset="0"/>
              </a:rPr>
              <a:t>fac 1 = 1</a:t>
            </a:r>
          </a:p>
          <a:p>
            <a:pPr marL="0" indent="0">
              <a:buNone/>
            </a:pPr>
            <a:r>
              <a:rPr lang="en-GB" smtClean="0">
                <a:latin typeface="Droid Sans Mono" panose="020B0609030804020204" pitchFamily="49" charset="0"/>
                <a:ea typeface="Droid Sans Mono" panose="020B0609030804020204" pitchFamily="49" charset="0"/>
                <a:cs typeface="Droid Sans Mono" panose="020B0609030804020204" pitchFamily="49" charset="0"/>
              </a:rPr>
              <a:t>fac x = x * fac (x-1)</a:t>
            </a:r>
            <a:endParaRPr lang="en-GB">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89" y="5537663"/>
            <a:ext cx="7387031" cy="3476250"/>
          </a:xfrm>
          <a:prstGeom prst="rect">
            <a:avLst/>
          </a:prstGeom>
        </p:spPr>
      </p:pic>
    </p:spTree>
    <p:extLst>
      <p:ext uri="{BB962C8B-B14F-4D97-AF65-F5344CB8AC3E}">
        <p14:creationId xmlns:p14="http://schemas.microsoft.com/office/powerpoint/2010/main" val="37793057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Contents</a:t>
            </a:r>
            <a:endParaRPr lang="en-GB" dirty="0"/>
          </a:p>
        </p:txBody>
      </p:sp>
      <p:sp>
        <p:nvSpPr>
          <p:cNvPr id="3" name="Inhaltsplatzhalter 2"/>
          <p:cNvSpPr>
            <a:spLocks noGrp="1"/>
          </p:cNvSpPr>
          <p:nvPr>
            <p:ph idx="1"/>
          </p:nvPr>
        </p:nvSpPr>
        <p:spPr/>
        <p:txBody>
          <a:bodyPr/>
          <a:lstStyle/>
          <a:p>
            <a:r>
              <a:rPr lang="en-GB" smtClean="0"/>
              <a:t>Motivation</a:t>
            </a:r>
          </a:p>
          <a:p>
            <a:pPr lvl="1"/>
            <a:r>
              <a:rPr lang="en-GB" smtClean="0"/>
              <a:t>Why and when to switch to Haskell</a:t>
            </a:r>
          </a:p>
          <a:p>
            <a:pPr lvl="1"/>
            <a:r>
              <a:rPr lang="en-GB" smtClean="0"/>
              <a:t>What to expect</a:t>
            </a:r>
          </a:p>
          <a:p>
            <a:r>
              <a:rPr lang="en-GB" smtClean="0"/>
              <a:t>The NSWC Experiment</a:t>
            </a:r>
          </a:p>
          <a:p>
            <a:r>
              <a:rPr lang="en-GB" smtClean="0"/>
              <a:t>The Functional Paradigm</a:t>
            </a:r>
            <a:endParaRPr lang="en-GB" smtClean="0"/>
          </a:p>
          <a:p>
            <a:r>
              <a:rPr lang="en-GB" smtClean="0"/>
              <a:t>Glasgow </a:t>
            </a:r>
            <a:r>
              <a:rPr lang="en-GB"/>
              <a:t>Haskell Compiler </a:t>
            </a:r>
            <a:r>
              <a:rPr lang="en-GB" smtClean="0"/>
              <a:t>[Interactive</a:t>
            </a:r>
            <a:r>
              <a:rPr lang="en-GB" smtClean="0"/>
              <a:t>]</a:t>
            </a:r>
            <a:endParaRPr lang="en-GB"/>
          </a:p>
          <a:p>
            <a:r>
              <a:rPr lang="en-GB" smtClean="0"/>
              <a:t>Example: Chess in 200 Lines</a:t>
            </a:r>
            <a:endParaRPr lang="en-GB" smtClean="0"/>
          </a:p>
          <a:p>
            <a:r>
              <a:rPr lang="en-GB" smtClean="0"/>
              <a:t>Challenge: Mergesort</a:t>
            </a:r>
          </a:p>
          <a:p>
            <a:r>
              <a:rPr lang="en-GB" smtClean="0"/>
              <a:t>Haskell in Industry</a:t>
            </a:r>
          </a:p>
          <a:p>
            <a:r>
              <a:rPr lang="en-GB" smtClean="0"/>
              <a:t>How to become a Hacker</a:t>
            </a:r>
            <a:endParaRPr lang="en-GB" smtClean="0"/>
          </a:p>
          <a:p>
            <a:pPr marL="0" indent="0">
              <a:buNone/>
            </a:pPr>
            <a:endParaRPr lang="en-GB"/>
          </a:p>
          <a:p>
            <a:endParaRPr lang="en-GB" smtClean="0"/>
          </a:p>
        </p:txBody>
      </p:sp>
    </p:spTree>
    <p:extLst>
      <p:ext uri="{BB962C8B-B14F-4D97-AF65-F5344CB8AC3E}">
        <p14:creationId xmlns:p14="http://schemas.microsoft.com/office/powerpoint/2010/main" val="3629241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Immutable Data</a:t>
            </a:r>
            <a:endParaRPr lang="en-GB" dirty="0"/>
          </a:p>
        </p:txBody>
      </p:sp>
      <p:sp>
        <p:nvSpPr>
          <p:cNvPr id="4" name="AutoShape 2" descr="CharakteristikenFunktionaleProgrammierungFirstClassFunctionsE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 name="AutoShape 5" descr="Rainer Grim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 name="Inhaltsplatzhalter 2"/>
          <p:cNvSpPr>
            <a:spLocks noGrp="1"/>
          </p:cNvSpPr>
          <p:nvPr>
            <p:ph idx="1"/>
          </p:nvPr>
        </p:nvSpPr>
        <p:spPr>
          <a:xfrm>
            <a:off x="487680" y="1372730"/>
            <a:ext cx="12029440" cy="7301653"/>
          </a:xfrm>
        </p:spPr>
        <p:txBody>
          <a:bodyPr/>
          <a:lstStyle/>
          <a:p>
            <a:r>
              <a:rPr lang="en-GB" smtClean="0"/>
              <a:t>What is a “variable” in C/Java/…?</a:t>
            </a:r>
          </a:p>
          <a:p>
            <a:pPr marL="0" indent="0">
              <a:buNone/>
            </a:pPr>
            <a:endParaRPr lang="en-GB" smtClean="0"/>
          </a:p>
          <a:p>
            <a:r>
              <a:rPr lang="en-GB" smtClean="0"/>
              <a:t>Immutable Data means no assignments</a:t>
            </a:r>
            <a:br>
              <a:rPr lang="en-GB" smtClean="0"/>
            </a:br>
            <a:r>
              <a:rPr lang="en-GB" smtClean="0"/>
              <a:t>=&gt; variables do not change their values!</a:t>
            </a:r>
          </a:p>
          <a:p>
            <a:endParaRPr lang="en-GB"/>
          </a:p>
          <a:p>
            <a:r>
              <a:rPr lang="en-GB" smtClean="0"/>
              <a:t>What Do we do if we want another value?</a:t>
            </a:r>
          </a:p>
          <a:p>
            <a:r>
              <a:rPr lang="en-GB" smtClean="0"/>
              <a:t>Introduce new variable </a:t>
            </a:r>
            <a:r>
              <a:rPr lang="en-GB" smtClean="0">
                <a:sym typeface="Wingdings" panose="05000000000000000000" pitchFamily="2" charset="2"/>
              </a:rPr>
              <a:t></a:t>
            </a:r>
            <a:endParaRPr lang="en-GB" smtClean="0"/>
          </a:p>
          <a:p>
            <a:pPr marL="0" indent="0">
              <a:buNone/>
            </a:pPr>
            <a:endParaRPr lang="en-GB"/>
          </a:p>
          <a:p>
            <a:pPr marL="0" indent="0">
              <a:buNone/>
            </a:pPr>
            <a:endParaRPr lang="en-GB" smtClean="0">
              <a:latin typeface="Droid Sans Mono" panose="020B0609030804020204" pitchFamily="49" charset="0"/>
              <a:ea typeface="Droid Sans Mono" panose="020B0609030804020204" pitchFamily="49" charset="0"/>
              <a:cs typeface="Droid Sans Mono" panose="020B0609030804020204" pitchFamily="49" charset="0"/>
            </a:endParaRPr>
          </a:p>
        </p:txBody>
      </p:sp>
    </p:spTree>
    <p:extLst>
      <p:ext uri="{BB962C8B-B14F-4D97-AF65-F5344CB8AC3E}">
        <p14:creationId xmlns:p14="http://schemas.microsoft.com/office/powerpoint/2010/main" val="271974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Functions are First Class</a:t>
            </a:r>
            <a:endParaRPr lang="en-GB" dirty="0"/>
          </a:p>
        </p:txBody>
      </p:sp>
      <p:sp>
        <p:nvSpPr>
          <p:cNvPr id="3" name="Inhaltsplatzhalter 2"/>
          <p:cNvSpPr>
            <a:spLocks noGrp="1"/>
          </p:cNvSpPr>
          <p:nvPr>
            <p:ph idx="1"/>
          </p:nvPr>
        </p:nvSpPr>
        <p:spPr>
          <a:xfrm>
            <a:off x="487680" y="1313895"/>
            <a:ext cx="12029440" cy="7736319"/>
          </a:xfrm>
        </p:spPr>
        <p:txBody>
          <a:bodyPr/>
          <a:lstStyle/>
          <a:p>
            <a:r>
              <a:rPr lang="en-GB" smtClean="0"/>
              <a:t>Functions are normal values, can be arguments and return </a:t>
            </a:r>
            <a:r>
              <a:rPr lang="en-GB" smtClean="0"/>
              <a:t>values themselves!</a:t>
            </a:r>
          </a:p>
          <a:p>
            <a:endParaRPr lang="en-GB"/>
          </a:p>
          <a:p>
            <a:endParaRPr lang="en-GB" smtClean="0"/>
          </a:p>
          <a:p>
            <a:endParaRPr lang="en-GB"/>
          </a:p>
          <a:p>
            <a:endParaRPr lang="en-GB" smtClean="0"/>
          </a:p>
          <a:p>
            <a:endParaRPr lang="en-GB"/>
          </a:p>
          <a:p>
            <a:endParaRPr lang="en-GB" smtClean="0"/>
          </a:p>
          <a:p>
            <a:endParaRPr lang="en-GB"/>
          </a:p>
          <a:p>
            <a:endParaRPr lang="en-GB" smtClean="0"/>
          </a:p>
          <a:p>
            <a:endParaRPr lang="en-GB"/>
          </a:p>
          <a:p>
            <a:endParaRPr lang="en-GB" smtClean="0"/>
          </a:p>
          <a:p>
            <a:pPr marL="0" indent="0">
              <a:buNone/>
            </a:pPr>
            <a:r>
              <a:rPr lang="en-GB" sz="2400" smtClean="0">
                <a:latin typeface="Droid Sans Mono" panose="020B0609030804020204" pitchFamily="49" charset="0"/>
                <a:ea typeface="Droid Sans Mono" panose="020B0609030804020204" pitchFamily="49" charset="0"/>
                <a:cs typeface="Droid Sans Mono" panose="020B0609030804020204" pitchFamily="49" charset="0"/>
              </a:rPr>
              <a:t>sortBy :: (a -&gt; a -&gt; Ordering) -&gt; [a] -&gt; [a]</a:t>
            </a:r>
          </a:p>
          <a:p>
            <a:pPr marL="0" indent="0">
              <a:buNone/>
            </a:pPr>
            <a:r>
              <a:rPr lang="en-GB" sz="2400" smtClean="0">
                <a:latin typeface="Droid Sans Mono" panose="020B0609030804020204" pitchFamily="49" charset="0"/>
                <a:ea typeface="Droid Sans Mono" panose="020B0609030804020204" pitchFamily="49" charset="0"/>
                <a:cs typeface="Droid Sans Mono" panose="020B0609030804020204" pitchFamily="49" charset="0"/>
              </a:rPr>
              <a:t>sortBy comparisonFunction list</a:t>
            </a:r>
          </a:p>
          <a:p>
            <a:pPr marL="0" indent="0">
              <a:buNone/>
            </a:pPr>
            <a:endParaRPr lang="en-GB" sz="1400" smtClean="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GB" sz="1400" smtClean="0">
                <a:latin typeface="Droid Sans Mono" panose="020B0609030804020204" pitchFamily="49" charset="0"/>
                <a:ea typeface="Droid Sans Mono" panose="020B0609030804020204" pitchFamily="49" charset="0"/>
                <a:cs typeface="Droid Sans Mono" panose="020B0609030804020204" pitchFamily="49" charset="0"/>
              </a:rPr>
              <a:t>data Ordering = LT | EQ | GT </a:t>
            </a:r>
            <a:endParaRPr lang="en-GB" sz="140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045" y="2200364"/>
            <a:ext cx="7084157" cy="4714900"/>
          </a:xfrm>
          <a:prstGeom prst="rect">
            <a:avLst/>
          </a:prstGeom>
        </p:spPr>
      </p:pic>
    </p:spTree>
    <p:extLst>
      <p:ext uri="{BB962C8B-B14F-4D97-AF65-F5344CB8AC3E}">
        <p14:creationId xmlns:p14="http://schemas.microsoft.com/office/powerpoint/2010/main" val="34166771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1074174" cy="939800"/>
          </a:xfrm>
          <a:noFill/>
          <a:ln>
            <a:miter lim="800000"/>
            <a:headEnd/>
            <a:tailEnd/>
          </a:ln>
        </p:spPr>
        <p:txBody>
          <a:bodyPr vert="horz" wrap="square" numCol="1" anchor="t" anchorCtr="0" compatLnSpc="1">
            <a:prstTxWarp prst="textNoShape">
              <a:avLst/>
            </a:prstTxWarp>
          </a:bodyPr>
          <a:lstStyle/>
          <a:p>
            <a:r>
              <a:rPr lang="de-DE" sz="5400" smtClean="0"/>
              <a:t>Strong Typing</a:t>
            </a:r>
            <a:endParaRPr lang="en-US" sz="5400" smtClean="0"/>
          </a:p>
        </p:txBody>
      </p:sp>
      <p:sp>
        <p:nvSpPr>
          <p:cNvPr id="3" name="Rectangle 4"/>
          <p:cNvSpPr>
            <a:spLocks/>
          </p:cNvSpPr>
          <p:nvPr/>
        </p:nvSpPr>
        <p:spPr bwMode="auto">
          <a:xfrm>
            <a:off x="4212419" y="1284966"/>
            <a:ext cx="8360581" cy="1326469"/>
          </a:xfrm>
          <a:prstGeom prst="rect">
            <a:avLst/>
          </a:prstGeom>
          <a:noFill/>
          <a:ln w="12700" cap="flat">
            <a:noFill/>
            <a:miter lim="800000"/>
            <a:headEnd type="none" w="med" len="med"/>
            <a:tailEnd type="none" w="med" len="med"/>
          </a:ln>
        </p:spPr>
        <p:txBody>
          <a:bodyPr lIns="0" tIns="0" rIns="0" bIns="0"/>
          <a:lstStyle/>
          <a:p>
            <a:pPr>
              <a:lnSpc>
                <a:spcPct val="120000"/>
              </a:lnSpc>
              <a:spcBef>
                <a:spcPts val="1000"/>
              </a:spcBef>
              <a:buSzPct val="120000"/>
              <a:defRPr/>
            </a:pPr>
            <a:r>
              <a:rPr lang="en-US" sz="2800" i="1" smtClean="0"/>
              <a:t>“I </a:t>
            </a:r>
            <a:r>
              <a:rPr lang="en-US" sz="2800" i="1"/>
              <a:t>call it my billion-dollar </a:t>
            </a:r>
            <a:r>
              <a:rPr lang="en-US" sz="2800" i="1" smtClean="0"/>
              <a:t>mistake.</a:t>
            </a:r>
            <a:br>
              <a:rPr lang="en-US" sz="2800" i="1" smtClean="0"/>
            </a:br>
            <a:r>
              <a:rPr lang="en-US" sz="2800" i="1" smtClean="0"/>
              <a:t>It </a:t>
            </a:r>
            <a:r>
              <a:rPr lang="en-US" sz="2800" i="1"/>
              <a:t>was the invention of the null reference in 1965</a:t>
            </a:r>
            <a:r>
              <a:rPr lang="en-US" sz="2800" i="1" smtClean="0"/>
              <a:t>.”</a:t>
            </a:r>
            <a:endParaRPr lang="en-US" sz="2600" i="1">
              <a:solidFill>
                <a:srgbClr val="262626"/>
              </a:solidFill>
              <a:latin typeface="+mn-lt"/>
              <a:ea typeface="Gill Sans" charset="0"/>
              <a:cs typeface="Gill Sans" charset="0"/>
            </a:endParaRPr>
          </a:p>
        </p:txBody>
      </p:sp>
      <p:pic>
        <p:nvPicPr>
          <p:cNvPr id="1026" name="Picture 2" descr="Sir Tony Hoare IMG 51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395" y="1284966"/>
            <a:ext cx="2570617" cy="2570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res.infoq.com/presentations/Null-References-The-Billion-Dollar-Mistake-Tony-Hoare/en/slides/slid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19" y="3018584"/>
            <a:ext cx="7745802" cy="580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225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Null Pointer Constructor</a:t>
            </a:r>
            <a:endParaRPr lang="en-GB" dirty="0"/>
          </a:p>
        </p:txBody>
      </p:sp>
      <p:sp>
        <p:nvSpPr>
          <p:cNvPr id="3" name="Inhaltsplatzhalter 2"/>
          <p:cNvSpPr>
            <a:spLocks noGrp="1"/>
          </p:cNvSpPr>
          <p:nvPr>
            <p:ph idx="1"/>
          </p:nvPr>
        </p:nvSpPr>
        <p:spPr/>
        <p:txBody>
          <a:bodyPr/>
          <a:lstStyle/>
          <a:p>
            <a:pPr marL="0" indent="0">
              <a:buNone/>
            </a:pPr>
            <a:r>
              <a:rPr lang="en-GB" smtClean="0">
                <a:latin typeface="Courier New" panose="02070309020205020404" pitchFamily="49" charset="0"/>
                <a:cs typeface="Courier New" panose="02070309020205020404" pitchFamily="49" charset="0"/>
              </a:rPr>
              <a:t>Object obj;     // Meaning: Object obj = null;</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 some forgotten path not setting obj ..</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obj.setterX(42);</a:t>
            </a: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p:txBody>
      </p:sp>
      <p:sp>
        <p:nvSpPr>
          <p:cNvPr id="4" name="AutoShape 2" descr="Bildergebnis für null pointer excep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362" y="5888970"/>
            <a:ext cx="5281775" cy="3149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Gerade Verbindung mit Pfeil 5"/>
          <p:cNvCxnSpPr/>
          <p:nvPr/>
        </p:nvCxnSpPr>
        <p:spPr>
          <a:xfrm>
            <a:off x="1003177" y="3968318"/>
            <a:ext cx="3180185"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02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No Null Pointer, No Cry!</a:t>
            </a:r>
          </a:p>
        </p:txBody>
      </p:sp>
      <p:sp>
        <p:nvSpPr>
          <p:cNvPr id="5" name="Textfeld 4"/>
          <p:cNvSpPr txBox="1"/>
          <p:nvPr/>
        </p:nvSpPr>
        <p:spPr>
          <a:xfrm>
            <a:off x="404057" y="2154391"/>
            <a:ext cx="12114514" cy="1200329"/>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 Maybe typ   =   Just typ | Nothing</a:t>
            </a:r>
            <a:b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br>
            <a:endPar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p:txBody>
      </p:sp>
      <p:sp>
        <p:nvSpPr>
          <p:cNvPr id="4" name="Textfeld 3"/>
          <p:cNvSpPr txBox="1"/>
          <p:nvPr/>
        </p:nvSpPr>
        <p:spPr>
          <a:xfrm>
            <a:off x="404057" y="4363663"/>
            <a:ext cx="12114514" cy="1569660"/>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 input :: Maybe Int of</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     </a:t>
            </a:r>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-&gt; </a:t>
            </a:r>
            <a:r>
              <a:rPr lang="en-US"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&lt;deal with it </a:t>
            </a:r>
            <a:r>
              <a:rPr lang="en-US" sz="2400" i="1"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somehow!&gt;</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intval -&gt; …</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131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List Comprehension</a:t>
            </a:r>
            <a:endParaRPr lang="en-GB" dirty="0"/>
          </a:p>
        </p:txBody>
      </p:sp>
      <p:sp>
        <p:nvSpPr>
          <p:cNvPr id="3" name="Inhaltsplatzhalter 2"/>
          <p:cNvSpPr>
            <a:spLocks noGrp="1"/>
          </p:cNvSpPr>
          <p:nvPr>
            <p:ph idx="1"/>
          </p:nvPr>
        </p:nvSpPr>
        <p:spPr/>
        <p:txBody>
          <a:bodyPr/>
          <a:lstStyle/>
          <a:p>
            <a:r>
              <a:rPr lang="en-GB" smtClean="0"/>
              <a:t>Mathematical/declarative way of defining lists</a:t>
            </a:r>
          </a:p>
          <a:p>
            <a:pPr marL="0" indent="0">
              <a:buNone/>
            </a:pPr>
            <a:endParaRPr lang="en-GB"/>
          </a:p>
          <a:p>
            <a:pPr marL="0" indent="0">
              <a:buNone/>
            </a:pPr>
            <a:endParaRPr lang="en-GB" smtClean="0"/>
          </a:p>
          <a:p>
            <a:pPr marL="0" indent="0">
              <a:buNone/>
            </a:pPr>
            <a:endParaRPr lang="en-GB"/>
          </a:p>
          <a:p>
            <a:pPr marL="0" indent="0">
              <a:buNone/>
            </a:pPr>
            <a:r>
              <a:rPr lang="en-GB" smtClean="0"/>
              <a:t>What does the following list contain?</a:t>
            </a:r>
          </a:p>
          <a:p>
            <a:pPr marL="0" indent="0">
              <a:buNone/>
            </a:pPr>
            <a:endParaRPr lang="en-GB" smtClean="0"/>
          </a:p>
          <a:p>
            <a:pPr marL="0" indent="0">
              <a:buNone/>
            </a:pPr>
            <a:endParaRPr lang="en-GB"/>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 x | x &lt;- [2..100], all (x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a:t>
            </a:r>
            <a:r>
              <a:rPr lang="en-US" sz="2400" b="0">
                <a:latin typeface="Droid Sans Mono" panose="020B0609030804020204" pitchFamily="49" charset="0"/>
                <a:ea typeface="Droid Sans Mono" panose="020B0609030804020204" pitchFamily="49" charset="0"/>
                <a:cs typeface="Droid Sans Mono" panose="020B0609030804020204" pitchFamily="49" charset="0"/>
              </a:rPr>
              <a:t>`) [2..(x-1)] ]</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where</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 </a:t>
            </a:r>
            <a:r>
              <a:rPr lang="en-US" sz="2400" b="0">
                <a:latin typeface="Droid Sans Mono" panose="020B0609030804020204" pitchFamily="49" charset="0"/>
                <a:ea typeface="Droid Sans Mono" panose="020B0609030804020204" pitchFamily="49" charset="0"/>
                <a:cs typeface="Droid Sans Mono" panose="020B0609030804020204" pitchFamily="49" charset="0"/>
              </a:rPr>
              <a:t>d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  =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x `mod` d </a:t>
            </a:r>
            <a:r>
              <a:rPr lang="en-US" sz="2400" b="0">
                <a:latin typeface="Droid Sans Mono" panose="020B0609030804020204" pitchFamily="49" charset="0"/>
                <a:ea typeface="Droid Sans Mono" panose="020B0609030804020204" pitchFamily="49" charset="0"/>
                <a:cs typeface="Droid Sans Mono" panose="020B0609030804020204" pitchFamily="49" charset="0"/>
              </a:rPr>
              <a:t>/= 0</a:t>
            </a:r>
          </a:p>
        </p:txBody>
      </p:sp>
      <p:sp>
        <p:nvSpPr>
          <p:cNvPr id="4" name="Pfeil nach unten 3"/>
          <p:cNvSpPr/>
          <p:nvPr/>
        </p:nvSpPr>
        <p:spPr>
          <a:xfrm rot="2428337">
            <a:off x="7690340" y="3943091"/>
            <a:ext cx="339969" cy="1101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8042469" y="3625067"/>
            <a:ext cx="3352361" cy="369332"/>
          </a:xfrm>
          <a:prstGeom prst="rect">
            <a:avLst/>
          </a:prstGeom>
          <a:noFill/>
        </p:spPr>
        <p:txBody>
          <a:bodyPr wrap="square" rtlCol="0">
            <a:spAutoFit/>
          </a:bodyPr>
          <a:lstStyle/>
          <a:p>
            <a:r>
              <a:rPr lang="de-DE" smtClean="0"/>
              <a:t>First class function usage</a:t>
            </a:r>
            <a:endParaRPr lang="en-US"/>
          </a:p>
        </p:txBody>
      </p:sp>
    </p:spTree>
    <p:extLst>
      <p:ext uri="{BB962C8B-B14F-4D97-AF65-F5344CB8AC3E}">
        <p14:creationId xmlns:p14="http://schemas.microsoft.com/office/powerpoint/2010/main" val="241399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Lazy Evaluation: Only if needed!</a:t>
            </a:r>
          </a:p>
        </p:txBody>
      </p:sp>
      <p:sp>
        <p:nvSpPr>
          <p:cNvPr id="7" name="Inhaltsplatzhalter 2"/>
          <p:cNvSpPr>
            <a:spLocks noGrp="1"/>
          </p:cNvSpPr>
          <p:nvPr>
            <p:ph idx="1"/>
          </p:nvPr>
        </p:nvSpPr>
        <p:spPr>
          <a:xfrm>
            <a:off x="459569" y="1607667"/>
            <a:ext cx="12029440" cy="7110205"/>
          </a:xfrm>
        </p:spPr>
        <p:txBody>
          <a:bodyPr/>
          <a:lstStyle/>
          <a:p>
            <a:r>
              <a:rPr lang="en-GB" smtClean="0"/>
              <a:t>Deal with infinity</a:t>
            </a:r>
            <a:br>
              <a:rPr lang="en-GB" smtClean="0"/>
            </a:br>
            <a:r>
              <a:rPr lang="en-GB" smtClean="0"/>
              <a:t/>
            </a:r>
            <a:br>
              <a:rPr lang="en-GB" smtClean="0"/>
            </a:br>
            <a:r>
              <a:rPr lang="en-GB"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take 100 primes</a:t>
            </a:r>
          </a:p>
          <a:p>
            <a:pPr marL="0" indent="0">
              <a:buNone/>
            </a:pPr>
            <a:endParaRPr lang="en-GB" smtClean="0"/>
          </a:p>
          <a:p>
            <a:r>
              <a:rPr lang="en-GB" smtClean="0"/>
              <a:t>Efficiency without explicitly thinking about it</a:t>
            </a:r>
            <a:br>
              <a:rPr lang="en-GB" smtClean="0"/>
            </a:br>
            <a:r>
              <a:rPr lang="en-GB" smtClean="0"/>
              <a:t/>
            </a:r>
            <a:br>
              <a:rPr lang="en-GB" smtClean="0"/>
            </a:b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minimum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list = </a:t>
            </a: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head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(qsort list)</a:t>
            </a:r>
            <a:endParaRPr lang="de-DE" b="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mtClean="0"/>
          </a:p>
          <a:p>
            <a:r>
              <a:rPr lang="en-GB" smtClean="0"/>
              <a:t>No need for fixed upper bounds:</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char text[100];</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gets(text);</a:t>
            </a:r>
          </a:p>
          <a:p>
            <a:endParaRPr lang="en-GB" smtClean="0"/>
          </a:p>
          <a:p>
            <a:pPr lvl="1"/>
            <a:r>
              <a:rPr lang="en-GB" smtClean="0"/>
              <a:t>Need checking of the upper bound!</a:t>
            </a:r>
          </a:p>
          <a:p>
            <a:pPr lvl="1"/>
            <a:r>
              <a:rPr lang="en-GB" smtClean="0"/>
              <a:t>Problems when not checked and bounds exceeded</a:t>
            </a:r>
          </a:p>
        </p:txBody>
      </p:sp>
    </p:spTree>
    <p:extLst>
      <p:ext uri="{BB962C8B-B14F-4D97-AF65-F5344CB8AC3E}">
        <p14:creationId xmlns:p14="http://schemas.microsoft.com/office/powerpoint/2010/main" val="1137242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No (i.e. Automatic) Memory Management</a:t>
            </a:r>
            <a:endParaRPr lang="en-GB" dirty="0"/>
          </a:p>
        </p:txBody>
      </p:sp>
      <p:sp>
        <p:nvSpPr>
          <p:cNvPr id="3" name="Inhaltsplatzhalter 2"/>
          <p:cNvSpPr>
            <a:spLocks noGrp="1"/>
          </p:cNvSpPr>
          <p:nvPr>
            <p:ph idx="1"/>
          </p:nvPr>
        </p:nvSpPr>
        <p:spPr>
          <a:xfrm>
            <a:off x="487680" y="2372810"/>
            <a:ext cx="12029440" cy="6301573"/>
          </a:xfrm>
        </p:spPr>
        <p:txBody>
          <a:bodyPr/>
          <a:lstStyle/>
          <a:p>
            <a:r>
              <a:rPr lang="en-GB" smtClean="0"/>
              <a:t>Human being </a:t>
            </a:r>
            <a:r>
              <a:rPr lang="en-GB"/>
              <a:t>not </a:t>
            </a:r>
            <a:r>
              <a:rPr lang="en-GB" smtClean="0"/>
              <a:t>harassed with explicit memory management</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void *mem = malloc(1000*sizeof(int));</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for(int i=0;i&lt;1000;i++) mem[i]=i;</a:t>
            </a:r>
            <a:br>
              <a:rPr lang="en-GB" b="0" smtClean="0">
                <a:latin typeface="Courier New" panose="02070309020205020404" pitchFamily="49" charset="0"/>
                <a:cs typeface="Courier New" panose="02070309020205020404" pitchFamily="49" charset="0"/>
              </a:rPr>
            </a:br>
            <a:endParaRPr lang="en-GB" b="0">
              <a:latin typeface="Courier New" panose="02070309020205020404" pitchFamily="49" charset="0"/>
              <a:cs typeface="Courier New" panose="02070309020205020404" pitchFamily="49" charset="0"/>
            </a:endParaRPr>
          </a:p>
          <a:p>
            <a:r>
              <a:rPr lang="en-GB" smtClean="0"/>
              <a:t>Crashes when out of memory!</a:t>
            </a:r>
          </a:p>
          <a:p>
            <a:pPr marL="0" indent="0">
              <a:buNone/>
            </a:pPr>
            <a:endParaRPr lang="en-GB" smtClean="0"/>
          </a:p>
          <a:p>
            <a:r>
              <a:rPr lang="en-GB" smtClean="0"/>
              <a:t>Forgot</a:t>
            </a:r>
            <a:br>
              <a:rPr lang="en-GB" smtClean="0"/>
            </a:br>
            <a:r>
              <a:rPr lang="en-GB" smtClean="0"/>
              <a:t/>
            </a:r>
            <a:br>
              <a:rPr lang="en-GB" smtClean="0"/>
            </a:br>
            <a:r>
              <a:rPr lang="en-GB" b="0">
                <a:latin typeface="Courier New" panose="02070309020205020404" pitchFamily="49" charset="0"/>
                <a:cs typeface="Courier New" panose="02070309020205020404" pitchFamily="49" charset="0"/>
              </a:rPr>
              <a:t>free(mem</a:t>
            </a:r>
            <a:r>
              <a:rPr lang="en-GB" b="0" smtClean="0">
                <a:latin typeface="Courier New" panose="02070309020205020404" pitchFamily="49" charset="0"/>
                <a:cs typeface="Courier New" panose="02070309020205020404" pitchFamily="49" charset="0"/>
              </a:rPr>
              <a:t>);</a:t>
            </a:r>
            <a:r>
              <a:rPr lang="en-GB" smtClean="0">
                <a:latin typeface="Courier New" panose="02070309020205020404" pitchFamily="49" charset="0"/>
                <a:cs typeface="Courier New" panose="02070309020205020404" pitchFamily="49" charset="0"/>
              </a:rPr>
              <a:t/>
            </a:r>
            <a:br>
              <a:rPr lang="en-GB" smtClean="0">
                <a:latin typeface="Courier New" panose="02070309020205020404" pitchFamily="49" charset="0"/>
                <a:cs typeface="Courier New" panose="02070309020205020404" pitchFamily="49" charset="0"/>
              </a:rPr>
            </a:br>
            <a:r>
              <a:rPr lang="en-GB" smtClean="0"/>
              <a:t/>
            </a:r>
            <a:br>
              <a:rPr lang="en-GB" smtClean="0"/>
            </a:br>
            <a:r>
              <a:rPr lang="en-GB" smtClean="0"/>
              <a:t>=&gt; memory leak!</a:t>
            </a:r>
          </a:p>
        </p:txBody>
      </p:sp>
    </p:spTree>
    <p:extLst>
      <p:ext uri="{BB962C8B-B14F-4D97-AF65-F5344CB8AC3E}">
        <p14:creationId xmlns:p14="http://schemas.microsoft.com/office/powerpoint/2010/main" val="10296591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u="sng" smtClean="0"/>
              <a:t>D</a:t>
            </a:r>
            <a:r>
              <a:rPr lang="en-GB" smtClean="0"/>
              <a:t>omain </a:t>
            </a:r>
            <a:r>
              <a:rPr lang="en-GB" u="sng" smtClean="0"/>
              <a:t>S</a:t>
            </a:r>
            <a:r>
              <a:rPr lang="en-GB" smtClean="0"/>
              <a:t>pecific </a:t>
            </a:r>
            <a:r>
              <a:rPr lang="en-GB" u="sng" smtClean="0"/>
              <a:t>L</a:t>
            </a:r>
            <a:r>
              <a:rPr lang="en-GB" smtClean="0"/>
              <a:t>anguage</a:t>
            </a:r>
            <a:endParaRPr lang="en-GB" dirty="0"/>
          </a:p>
        </p:txBody>
      </p:sp>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pPr marL="0" indent="0">
              <a:buNone/>
            </a:pPr>
            <a:endParaRPr lang="en-GB" kern="0"/>
          </a:p>
        </p:txBody>
      </p:sp>
      <p:sp>
        <p:nvSpPr>
          <p:cNvPr id="11" name="Inhaltsplatzhalter 2"/>
          <p:cNvSpPr txBox="1">
            <a:spLocks/>
          </p:cNvSpPr>
          <p:nvPr/>
        </p:nvSpPr>
        <p:spPr>
          <a:xfrm>
            <a:off x="640080" y="16223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r>
              <a:rPr lang="en-GB" kern="0" smtClean="0"/>
              <a:t>Example: SQL</a:t>
            </a:r>
            <a:br>
              <a:rPr lang="en-GB" kern="0" smtClean="0"/>
            </a:br>
            <a:r>
              <a:rPr lang="en-GB" kern="0" smtClean="0">
                <a:latin typeface="Courier New" panose="02070309020205020404" pitchFamily="49" charset="0"/>
                <a:cs typeface="Courier New" panose="02070309020205020404" pitchFamily="49" charset="0"/>
              </a:rPr>
              <a:t>SELECT * FROM table WHERE name = </a:t>
            </a:r>
            <a:r>
              <a:rPr lang="en-GB" kern="0" smtClean="0">
                <a:latin typeface="Courier New" panose="02070309020205020404" pitchFamily="49" charset="0"/>
                <a:cs typeface="Courier New" panose="02070309020205020404" pitchFamily="49" charset="0"/>
              </a:rPr>
              <a:t>‘Bob</a:t>
            </a:r>
            <a:r>
              <a:rPr lang="en-GB" kern="0" smtClean="0">
                <a:latin typeface="Courier New" panose="02070309020205020404" pitchFamily="49" charset="0"/>
                <a:cs typeface="Courier New" panose="02070309020205020404" pitchFamily="49" charset="0"/>
              </a:rPr>
              <a:t>’</a:t>
            </a:r>
            <a:r>
              <a:rPr lang="en-GB" kern="0" smtClean="0">
                <a:latin typeface="Courier New" panose="02070309020205020404" pitchFamily="49" charset="0"/>
                <a:cs typeface="Courier New" panose="02070309020205020404" pitchFamily="49" charset="0"/>
              </a:rPr>
              <a:t>;</a:t>
            </a:r>
            <a:endParaRPr lang="en-GB" kern="0" smtClean="0">
              <a:latin typeface="Courier New" panose="02070309020205020404" pitchFamily="49" charset="0"/>
              <a:cs typeface="Courier New" panose="02070309020205020404" pitchFamily="49" charset="0"/>
            </a:endParaRPr>
          </a:p>
          <a:p>
            <a:endParaRPr lang="en-GB" kern="0" smtClean="0"/>
          </a:p>
          <a:p>
            <a:r>
              <a:rPr lang="en-GB" kern="0" smtClean="0"/>
              <a:t>Example: HTML</a:t>
            </a:r>
            <a:br>
              <a:rPr lang="en-GB" kern="0" smtClean="0"/>
            </a:br>
            <a:r>
              <a:rPr lang="en-GB" kern="0" smtClean="0">
                <a:latin typeface="Courier New" panose="02070309020205020404" pitchFamily="49" charset="0"/>
                <a:cs typeface="Courier New" panose="02070309020205020404" pitchFamily="49" charset="0"/>
              </a:rPr>
              <a:t>&lt;table&gt;&lt;tr&gt;</a:t>
            </a:r>
            <a:br>
              <a:rPr lang="en-GB" kern="0" smtClean="0">
                <a:latin typeface="Courier New" panose="02070309020205020404" pitchFamily="49" charset="0"/>
                <a:cs typeface="Courier New" panose="02070309020205020404" pitchFamily="49" charset="0"/>
              </a:rPr>
            </a:br>
            <a:r>
              <a:rPr lang="en-GB" kern="0" smtClean="0">
                <a:latin typeface="Courier New" panose="02070309020205020404" pitchFamily="49" charset="0"/>
                <a:cs typeface="Courier New" panose="02070309020205020404" pitchFamily="49" charset="0"/>
              </a:rPr>
              <a:t>&lt;th&gt;Table Header&lt;/th&gt;</a:t>
            </a:r>
            <a:br>
              <a:rPr lang="en-GB" kern="0" smtClean="0">
                <a:latin typeface="Courier New" panose="02070309020205020404" pitchFamily="49" charset="0"/>
                <a:cs typeface="Courier New" panose="02070309020205020404" pitchFamily="49" charset="0"/>
              </a:rPr>
            </a:br>
            <a:r>
              <a:rPr lang="en-GB" kern="0" smtClean="0">
                <a:latin typeface="Courier New" panose="02070309020205020404" pitchFamily="49" charset="0"/>
                <a:cs typeface="Courier New" panose="02070309020205020404" pitchFamily="49" charset="0"/>
              </a:rPr>
              <a:t>&lt;td&gt;Table Detail&lt;/td&gt;</a:t>
            </a:r>
            <a:br>
              <a:rPr lang="en-GB" kern="0" smtClean="0">
                <a:latin typeface="Courier New" panose="02070309020205020404" pitchFamily="49" charset="0"/>
                <a:cs typeface="Courier New" panose="02070309020205020404" pitchFamily="49" charset="0"/>
              </a:rPr>
            </a:br>
            <a:r>
              <a:rPr lang="en-GB" kern="0" smtClean="0">
                <a:latin typeface="Courier New" panose="02070309020205020404" pitchFamily="49" charset="0"/>
                <a:cs typeface="Courier New" panose="02070309020205020404" pitchFamily="49" charset="0"/>
              </a:rPr>
              <a:t>&lt;/tr&gt;&lt;/table&gt;</a:t>
            </a:r>
            <a:endParaRPr lang="en-GB" kern="0"/>
          </a:p>
          <a:p>
            <a:endParaRPr lang="en-GB" kern="0" smtClean="0"/>
          </a:p>
          <a:p>
            <a:r>
              <a:rPr lang="en-GB" kern="0" smtClean="0"/>
              <a:t>Advantages:</a:t>
            </a:r>
            <a:endParaRPr lang="en-GB" kern="0"/>
          </a:p>
          <a:p>
            <a:pPr lvl="1"/>
            <a:r>
              <a:rPr lang="en-GB" kern="0" smtClean="0"/>
              <a:t>Domain-specific </a:t>
            </a:r>
            <a:r>
              <a:rPr lang="en-GB" i="1" kern="0" smtClean="0"/>
              <a:t>abstractions</a:t>
            </a:r>
          </a:p>
          <a:p>
            <a:pPr lvl="1"/>
            <a:r>
              <a:rPr lang="en-GB" kern="0" smtClean="0"/>
              <a:t>Domain-specific </a:t>
            </a:r>
            <a:r>
              <a:rPr lang="en-GB" i="1" kern="0" smtClean="0"/>
              <a:t>syntax</a:t>
            </a:r>
          </a:p>
          <a:p>
            <a:pPr lvl="1"/>
            <a:r>
              <a:rPr lang="en-GB" kern="0" smtClean="0"/>
              <a:t>Domain-specific </a:t>
            </a:r>
            <a:r>
              <a:rPr lang="en-GB" i="1" kern="0" smtClean="0"/>
              <a:t>error checking</a:t>
            </a:r>
          </a:p>
          <a:p>
            <a:pPr lvl="1"/>
            <a:r>
              <a:rPr lang="en-GB" kern="0" smtClean="0"/>
              <a:t>Domain-specific </a:t>
            </a:r>
            <a:r>
              <a:rPr lang="en-GB" i="1" kern="0" smtClean="0"/>
              <a:t>optimizations</a:t>
            </a:r>
          </a:p>
          <a:p>
            <a:pPr lvl="1"/>
            <a:r>
              <a:rPr lang="en-GB" kern="0" smtClean="0"/>
              <a:t>Domain-specific </a:t>
            </a:r>
            <a:r>
              <a:rPr lang="en-GB" i="1" kern="0" smtClean="0"/>
              <a:t>tool support</a:t>
            </a:r>
          </a:p>
        </p:txBody>
      </p:sp>
    </p:spTree>
    <p:extLst>
      <p:ext uri="{BB962C8B-B14F-4D97-AF65-F5344CB8AC3E}">
        <p14:creationId xmlns:p14="http://schemas.microsoft.com/office/powerpoint/2010/main" val="246513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r>
              <a:rPr lang="en-GB" kern="0" smtClean="0"/>
              <a:t>Every “Monad” is a DSL by construction</a:t>
            </a:r>
          </a:p>
          <a:p>
            <a:r>
              <a:rPr lang="en-GB" kern="0" smtClean="0"/>
              <a:t>Example: Parsing</a:t>
            </a:r>
          </a:p>
          <a:p>
            <a:pPr marL="0" indent="0">
              <a:buNone/>
            </a:pPr>
            <a:endParaRPr lang="en-GB" kern="0"/>
          </a:p>
          <a:p>
            <a:pPr marL="0" indent="0">
              <a:buNone/>
            </a:pPr>
            <a:endParaRPr lang="en-GB" kern="0" smtClean="0"/>
          </a:p>
          <a:p>
            <a:pPr marL="0" indent="0">
              <a:buNone/>
            </a:pPr>
            <a:r>
              <a:rPr lang="en-GB" kern="0" smtClean="0"/>
              <a:t>From formal C Grammar:</a:t>
            </a:r>
            <a:endParaRPr lang="en-GB" kern="0" smtClean="0"/>
          </a:p>
          <a:p>
            <a:pPr marL="0" indent="0">
              <a:buNone/>
            </a:pPr>
            <a:endParaRPr lang="en-GB" kern="0"/>
          </a:p>
          <a:p>
            <a:pPr marL="0" indent="0">
              <a:buNone/>
            </a:pPr>
            <a:endParaRPr lang="en-GB" kern="0" smtClean="0"/>
          </a:p>
          <a:p>
            <a:pPr marL="0" indent="0">
              <a:buNone/>
            </a:pPr>
            <a:endParaRPr lang="en-GB" kern="0"/>
          </a:p>
          <a:p>
            <a:pPr marL="0" indent="0">
              <a:buNone/>
            </a:pPr>
            <a:endParaRPr lang="en-GB" kern="0" smtClean="0"/>
          </a:p>
          <a:p>
            <a:pPr marL="0" indent="0">
              <a:buNone/>
            </a:pPr>
            <a:endParaRPr lang="en-GB" kern="0" smtClean="0"/>
          </a:p>
          <a:p>
            <a:pPr marL="0" indent="0">
              <a:buNone/>
            </a:pPr>
            <a:endParaRPr lang="en-GB" kern="0"/>
          </a:p>
          <a:p>
            <a:pPr marL="0" indent="0">
              <a:buNone/>
            </a:pPr>
            <a:r>
              <a:rPr lang="en-GB" kern="0" smtClean="0"/>
              <a:t>Parsing DSL code:</a:t>
            </a:r>
          </a:p>
        </p:txBody>
      </p:sp>
      <p:sp>
        <p:nvSpPr>
          <p:cNvPr id="9" name="Inhaltsplatzhalter 2"/>
          <p:cNvSpPr>
            <a:spLocks noGrp="1"/>
          </p:cNvSpPr>
          <p:nvPr>
            <p:ph idx="1"/>
          </p:nvPr>
        </p:nvSpPr>
        <p:spPr>
          <a:xfrm>
            <a:off x="487680" y="7777100"/>
            <a:ext cx="12036829" cy="521870"/>
          </a:xfrm>
          <a:solidFill>
            <a:srgbClr val="C2E49C">
              <a:alpha val="43000"/>
            </a:srgbClr>
          </a:solidFill>
        </p:spPr>
        <p:txBody>
          <a:bodyPr/>
          <a:lstStyle/>
          <a:p>
            <a:pPr marL="0" indent="0">
              <a:buNone/>
            </a:pPr>
            <a:r>
              <a:rPr lang="en-US" sz="1800" b="0" smtClean="0">
                <a:latin typeface="Droid Sans Mono" panose="020B0609030804020204" pitchFamily="49" charset="0"/>
                <a:ea typeface="Droid Sans Mono" panose="020B0609030804020204" pitchFamily="49" charset="0"/>
                <a:cs typeface="Droid Sans Mono" panose="020B0609030804020204" pitchFamily="49" charset="0"/>
              </a:rPr>
              <a:t>Compound_Statement </a:t>
            </a:r>
            <a:r>
              <a:rPr lang="en-US" sz="1800" b="0">
                <a:latin typeface="Droid Sans Mono" panose="020B0609030804020204" pitchFamily="49" charset="0"/>
                <a:ea typeface="Droid Sans Mono" panose="020B0609030804020204" pitchFamily="49" charset="0"/>
                <a:cs typeface="Droid Sans Mono" panose="020B0609030804020204" pitchFamily="49" charset="0"/>
              </a:rPr>
              <a:t>&lt;$&gt; braces (many statement)</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34" y="4172072"/>
            <a:ext cx="43053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feil nach unten 7"/>
          <p:cNvSpPr/>
          <p:nvPr/>
        </p:nvSpPr>
        <p:spPr>
          <a:xfrm>
            <a:off x="1641231" y="6370605"/>
            <a:ext cx="608046" cy="492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827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Level Continuum</a:t>
            </a:r>
          </a:p>
        </p:txBody>
      </p:sp>
      <p:sp>
        <p:nvSpPr>
          <p:cNvPr id="2" name="Pfeil nach unten 1"/>
          <p:cNvSpPr/>
          <p:nvPr/>
        </p:nvSpPr>
        <p:spPr>
          <a:xfrm rot="10800000">
            <a:off x="1442428" y="1403794"/>
            <a:ext cx="837127" cy="7250807"/>
          </a:xfrm>
          <a:prstGeom prst="downArrow">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de-DE" sz="2400" smtClean="0">
                <a:solidFill>
                  <a:schemeClr val="bg1"/>
                </a:solidFill>
                <a:latin typeface="Arial Black" panose="020B0A04020102020204" pitchFamily="34" charset="0"/>
              </a:rPr>
              <a:t>higher                                                lower</a:t>
            </a:r>
            <a:endParaRPr lang="de-DE" sz="2400">
              <a:solidFill>
                <a:schemeClr val="bg1"/>
              </a:solidFill>
              <a:latin typeface="Arial Black" panose="020B0A04020102020204" pitchFamily="34" charset="0"/>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629" y="3540349"/>
            <a:ext cx="1228725"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2475354" y="8281115"/>
            <a:ext cx="3479863" cy="584775"/>
          </a:xfrm>
          <a:prstGeom prst="rect">
            <a:avLst/>
          </a:prstGeom>
          <a:noFill/>
        </p:spPr>
        <p:txBody>
          <a:bodyPr wrap="none" rtlCol="0">
            <a:spAutoFit/>
          </a:bodyPr>
          <a:lstStyle/>
          <a:p>
            <a:r>
              <a:rPr lang="de-DE" sz="3200" smtClean="0">
                <a:latin typeface="+mn-lt"/>
              </a:rPr>
              <a:t>„Procedural“: How!</a:t>
            </a:r>
            <a:endParaRPr lang="de-DE" sz="3200" err="1" smtClean="0">
              <a:latin typeface="+mn-lt"/>
            </a:endParaRPr>
          </a:p>
        </p:txBody>
      </p:sp>
      <p:sp>
        <p:nvSpPr>
          <p:cNvPr id="9" name="Textfeld 8"/>
          <p:cNvSpPr txBox="1"/>
          <p:nvPr/>
        </p:nvSpPr>
        <p:spPr>
          <a:xfrm>
            <a:off x="2475354" y="1839532"/>
            <a:ext cx="3696076" cy="584775"/>
          </a:xfrm>
          <a:prstGeom prst="rect">
            <a:avLst/>
          </a:prstGeom>
          <a:noFill/>
        </p:spPr>
        <p:txBody>
          <a:bodyPr wrap="none" rtlCol="0">
            <a:spAutoFit/>
          </a:bodyPr>
          <a:lstStyle/>
          <a:p>
            <a:r>
              <a:rPr lang="de-DE" sz="3200" smtClean="0">
                <a:latin typeface="+mn-lt"/>
              </a:rPr>
              <a:t>„Declarative“: What!</a:t>
            </a:r>
            <a:endParaRPr lang="de-DE" sz="3200" err="1" smtClean="0">
              <a:latin typeface="+mn-lt"/>
            </a:endParaRPr>
          </a:p>
        </p:txBody>
      </p:sp>
      <p:pic>
        <p:nvPicPr>
          <p:cNvPr id="1030" name="Picture 6" descr="C:\Users\reitmeier\AppData\Local\Microsoft\Windows\Temporary Internet Files\Content.IE5\3LWRIX8I\cpu-152656_960_7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876" y="7661785"/>
            <a:ext cx="1823434" cy="18234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eitmeier\AppData\Local\Microsoft\Windows\Temporary Internet Files\Content.IE5\CVE2Q6IP\person-311292_960_72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9712" y="1403794"/>
            <a:ext cx="1361762" cy="17762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rot="5400000">
            <a:off x="7816733" y="4908976"/>
            <a:ext cx="3631828" cy="830997"/>
          </a:xfrm>
          <a:prstGeom prst="rect">
            <a:avLst/>
          </a:prstGeom>
          <a:noFill/>
        </p:spPr>
        <p:txBody>
          <a:bodyPr wrap="none" rtlCol="0">
            <a:spAutoFit/>
          </a:bodyPr>
          <a:lstStyle/>
          <a:p>
            <a:r>
              <a:rPr lang="de-DE" sz="4800" smtClean="0">
                <a:latin typeface="+mn-lt"/>
              </a:rPr>
              <a:t>Semantic Gap</a:t>
            </a:r>
            <a:endParaRPr lang="de-DE" sz="4800" err="1" smtClean="0">
              <a:latin typeface="+mn-lt"/>
            </a:endParaRPr>
          </a:p>
        </p:txBody>
      </p:sp>
      <p:sp>
        <p:nvSpPr>
          <p:cNvPr id="11" name="Textfeld 10"/>
          <p:cNvSpPr txBox="1"/>
          <p:nvPr/>
        </p:nvSpPr>
        <p:spPr>
          <a:xfrm>
            <a:off x="8628504" y="8281114"/>
            <a:ext cx="3165867" cy="584775"/>
          </a:xfrm>
          <a:prstGeom prst="rect">
            <a:avLst/>
          </a:prstGeom>
          <a:noFill/>
        </p:spPr>
        <p:txBody>
          <a:bodyPr wrap="none" rtlCol="0">
            <a:spAutoFit/>
          </a:bodyPr>
          <a:lstStyle/>
          <a:p>
            <a:r>
              <a:rPr lang="de-DE" sz="3200" smtClean="0">
                <a:latin typeface="+mn-lt"/>
              </a:rPr>
              <a:t>Easy for machines</a:t>
            </a:r>
            <a:endParaRPr lang="de-DE" sz="3200" err="1" smtClean="0">
              <a:latin typeface="+mn-lt"/>
            </a:endParaRPr>
          </a:p>
        </p:txBody>
      </p:sp>
      <p:sp>
        <p:nvSpPr>
          <p:cNvPr id="12" name="Textfeld 11"/>
          <p:cNvSpPr txBox="1"/>
          <p:nvPr/>
        </p:nvSpPr>
        <p:spPr>
          <a:xfrm>
            <a:off x="8628503" y="1839531"/>
            <a:ext cx="2910990" cy="584775"/>
          </a:xfrm>
          <a:prstGeom prst="rect">
            <a:avLst/>
          </a:prstGeom>
          <a:noFill/>
        </p:spPr>
        <p:txBody>
          <a:bodyPr wrap="none" rtlCol="0">
            <a:spAutoFit/>
          </a:bodyPr>
          <a:lstStyle/>
          <a:p>
            <a:r>
              <a:rPr lang="de-DE" sz="3200" smtClean="0">
                <a:latin typeface="+mn-lt"/>
              </a:rPr>
              <a:t>Easy for humans</a:t>
            </a:r>
            <a:endParaRPr lang="de-DE" sz="3200" err="1" smtClean="0">
              <a:latin typeface="+mn-lt"/>
            </a:endParaRPr>
          </a:p>
        </p:txBody>
      </p:sp>
      <p:cxnSp>
        <p:nvCxnSpPr>
          <p:cNvPr id="5" name="Gerade Verbindung mit Pfeil 4"/>
          <p:cNvCxnSpPr/>
          <p:nvPr/>
        </p:nvCxnSpPr>
        <p:spPr>
          <a:xfrm>
            <a:off x="10083998" y="2838450"/>
            <a:ext cx="0" cy="4972050"/>
          </a:xfrm>
          <a:prstGeom prst="straightConnector1">
            <a:avLst/>
          </a:prstGeom>
          <a:ln w="635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397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3" name="Inhaltsplatzhalter 2"/>
          <p:cNvSpPr>
            <a:spLocks noGrp="1"/>
          </p:cNvSpPr>
          <p:nvPr>
            <p:ph idx="1"/>
          </p:nvPr>
        </p:nvSpPr>
        <p:spPr>
          <a:xfrm>
            <a:off x="249137" y="7102117"/>
            <a:ext cx="12657971" cy="1910797"/>
          </a:xfrm>
          <a:solidFill>
            <a:srgbClr val="C2E49C">
              <a:alpha val="43000"/>
            </a:srgbClr>
          </a:solidFill>
        </p:spPr>
        <p:txBody>
          <a:bodyPr/>
          <a:lstStyle/>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jump_statement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Break_Statement    &lt;$  (reserved "break"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                          &lt;|&gt;</a:t>
            </a:r>
            <a:endParaRPr lang="en-GB" sz="1800" b="0" smtClean="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Continue_Statement &lt;$  (reserved "continue"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                          &lt;|&gt;</a:t>
            </a:r>
            <a:endParaRPr lang="en-GB" sz="1800" b="0" smtClean="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Return_Statement   &lt;$&gt; (reserved "return"   *&gt; optionMaybe expression &lt;* semi</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 &lt;|&gt;</a:t>
            </a:r>
            <a:endParaRPr lang="en-GB" sz="1800" b="0" smtClean="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Goto_Statement     &lt;$&gt; (identifier &lt;* semi)</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37" y="2473335"/>
            <a:ext cx="53149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pPr marL="0" indent="0">
              <a:buNone/>
            </a:pPr>
            <a:endParaRPr lang="en-GB" kern="0" smtClean="0"/>
          </a:p>
        </p:txBody>
      </p:sp>
      <p:sp>
        <p:nvSpPr>
          <p:cNvPr id="6" name="Pfeil nach unten 5"/>
          <p:cNvSpPr/>
          <p:nvPr/>
        </p:nvSpPr>
        <p:spPr>
          <a:xfrm>
            <a:off x="1887415" y="5210711"/>
            <a:ext cx="608046" cy="1115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1230286" y="3921613"/>
            <a:ext cx="3095530" cy="771047"/>
          </a:xfrm>
          <a:prstGeom prst="rect">
            <a:avLst/>
          </a:prstGeom>
        </p:spPr>
      </p:pic>
    </p:spTree>
    <p:extLst>
      <p:ext uri="{BB962C8B-B14F-4D97-AF65-F5344CB8AC3E}">
        <p14:creationId xmlns:p14="http://schemas.microsoft.com/office/powerpoint/2010/main" val="39435872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Let’s get concrete now!</a:t>
            </a:r>
            <a:endParaRPr lang="en-GB" dirty="0"/>
          </a:p>
        </p:txBody>
      </p:sp>
      <p:sp>
        <p:nvSpPr>
          <p:cNvPr id="5" name="AutoShape 2" descr="Bildergebnis für haskel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fik 5"/>
          <p:cNvPicPr>
            <a:picLocks noChangeAspect="1"/>
          </p:cNvPicPr>
          <p:nvPr/>
        </p:nvPicPr>
        <p:blipFill>
          <a:blip r:embed="rId3"/>
          <a:stretch>
            <a:fillRect/>
          </a:stretch>
        </p:blipFill>
        <p:spPr>
          <a:xfrm>
            <a:off x="1606549" y="3204062"/>
            <a:ext cx="9366307" cy="3735999"/>
          </a:xfrm>
          <a:prstGeom prst="rect">
            <a:avLst/>
          </a:prstGeom>
        </p:spPr>
      </p:pic>
    </p:spTree>
    <p:extLst>
      <p:ext uri="{BB962C8B-B14F-4D97-AF65-F5344CB8AC3E}">
        <p14:creationId xmlns:p14="http://schemas.microsoft.com/office/powerpoint/2010/main" val="19039621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Haskell Brooks Curry</a:t>
            </a:r>
          </a:p>
        </p:txBody>
      </p:sp>
      <p:sp>
        <p:nvSpPr>
          <p:cNvPr id="5" name="Rectangle 4"/>
          <p:cNvSpPr>
            <a:spLocks/>
          </p:cNvSpPr>
          <p:nvPr/>
        </p:nvSpPr>
        <p:spPr bwMode="auto">
          <a:xfrm>
            <a:off x="487363" y="1373188"/>
            <a:ext cx="7859468" cy="2589212"/>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Currying</a:t>
            </a:r>
          </a:p>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Curry-Howard-Isomorphism</a:t>
            </a:r>
            <a:endParaRPr lang="en-US" sz="3600">
              <a:solidFill>
                <a:srgbClr val="262626"/>
              </a:solidFill>
              <a:latin typeface="+mn-lt"/>
              <a:ea typeface="Gill Sans" charset="0"/>
              <a:cs typeface="Gill Sans" charset="0"/>
            </a:endParaRP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191" y="105274"/>
            <a:ext cx="2845344" cy="350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315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marL="254000" indent="-254000">
              <a:lnSpc>
                <a:spcPct val="120000"/>
              </a:lnSpc>
              <a:spcBef>
                <a:spcPts val="1000"/>
              </a:spcBef>
              <a:defRPr/>
            </a:pPr>
            <a:r>
              <a:rPr lang="en-US" sz="4400">
                <a:solidFill>
                  <a:srgbClr val="262626"/>
                </a:solidFill>
                <a:ea typeface="Gill Sans" charset="0"/>
                <a:cs typeface="Gill Sans" charset="0"/>
              </a:rPr>
              <a:t>https://vole.wtf/coder-serial-killer-quiz/</a:t>
            </a: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455" y="3431931"/>
            <a:ext cx="9001125"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Grafik 2"/>
          <p:cNvPicPr>
            <a:picLocks noChangeAspect="1"/>
          </p:cNvPicPr>
          <p:nvPr/>
        </p:nvPicPr>
        <p:blipFill>
          <a:blip r:embed="rId3"/>
          <a:stretch>
            <a:fillRect/>
          </a:stretch>
        </p:blipFill>
        <p:spPr>
          <a:xfrm>
            <a:off x="442913" y="1031055"/>
            <a:ext cx="3212381" cy="2907377"/>
          </a:xfrm>
          <a:prstGeom prst="rect">
            <a:avLst/>
          </a:prstGeom>
        </p:spPr>
      </p:pic>
    </p:spTree>
    <p:extLst>
      <p:ext uri="{BB962C8B-B14F-4D97-AF65-F5344CB8AC3E}">
        <p14:creationId xmlns:p14="http://schemas.microsoft.com/office/powerpoint/2010/main" val="31105050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Glasgow Haskell Compiler (GHC)</a:t>
            </a:r>
            <a:endParaRPr lang="en-GB" dirty="0"/>
          </a:p>
        </p:txBody>
      </p:sp>
      <p:sp>
        <p:nvSpPr>
          <p:cNvPr id="3" name="Inhaltsplatzhalter 2"/>
          <p:cNvSpPr>
            <a:spLocks noGrp="1"/>
          </p:cNvSpPr>
          <p:nvPr>
            <p:ph idx="1"/>
          </p:nvPr>
        </p:nvSpPr>
        <p:spPr/>
        <p:txBody>
          <a:bodyPr/>
          <a:lstStyle/>
          <a:p>
            <a:r>
              <a:rPr lang="en-GB" smtClean="0"/>
              <a:t>Developed by Simon Peyton Jones et al. @ Microsoft Research Cambridge</a:t>
            </a:r>
          </a:p>
          <a:p>
            <a:r>
              <a:rPr lang="en-GB" smtClean="0"/>
              <a:t>Currently de facto standard</a:t>
            </a:r>
          </a:p>
          <a:p>
            <a:r>
              <a:rPr lang="en-GB" smtClean="0"/>
              <a:t>On the scientific forefront</a:t>
            </a:r>
          </a:p>
        </p:txBody>
      </p:sp>
    </p:spTree>
    <p:extLst>
      <p:ext uri="{BB962C8B-B14F-4D97-AF65-F5344CB8AC3E}">
        <p14:creationId xmlns:p14="http://schemas.microsoft.com/office/powerpoint/2010/main" val="1460483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Compiler vs. Interactive</a:t>
            </a:r>
            <a:endParaRPr lang="en-GB" dirty="0"/>
          </a:p>
        </p:txBody>
      </p:sp>
      <p:sp>
        <p:nvSpPr>
          <p:cNvPr id="3" name="Inhaltsplatzhalter 2"/>
          <p:cNvSpPr>
            <a:spLocks noGrp="1"/>
          </p:cNvSpPr>
          <p:nvPr>
            <p:ph idx="1"/>
          </p:nvPr>
        </p:nvSpPr>
        <p:spPr/>
        <p:txBody>
          <a:bodyPr/>
          <a:lstStyle/>
          <a:p>
            <a:r>
              <a:rPr lang="en-GB" smtClean="0"/>
              <a:t>Compiler is GHC</a:t>
            </a:r>
          </a:p>
          <a:p>
            <a:r>
              <a:rPr lang="en-GB" smtClean="0"/>
              <a:t>Interactive Interpreter is GHCi</a:t>
            </a:r>
          </a:p>
          <a:p>
            <a:pPr marL="0" indent="0">
              <a:buNone/>
            </a:pPr>
            <a:endParaRPr lang="en-GB" smtClean="0"/>
          </a:p>
          <a:p>
            <a:pPr marL="0" indent="0">
              <a:buNone/>
            </a:pPr>
            <a:endParaRPr lang="en-GB"/>
          </a:p>
          <a:p>
            <a:r>
              <a:rPr lang="en-GB" smtClean="0"/>
              <a:t>hello.hs:</a:t>
            </a:r>
          </a:p>
          <a:p>
            <a:pPr marL="0" indent="0">
              <a:buNone/>
            </a:pPr>
            <a:endParaRPr lang="en-GB" smtClean="0"/>
          </a:p>
          <a:p>
            <a:pPr marL="0" indent="0">
              <a:buNone/>
            </a:pPr>
            <a:endParaRPr lang="en-GB" smtClean="0"/>
          </a:p>
        </p:txBody>
      </p:sp>
      <p:grpSp>
        <p:nvGrpSpPr>
          <p:cNvPr id="6" name="Gruppieren 5"/>
          <p:cNvGrpSpPr/>
          <p:nvPr/>
        </p:nvGrpSpPr>
        <p:grpSpPr>
          <a:xfrm>
            <a:off x="1066208" y="3962401"/>
            <a:ext cx="10119100" cy="3153508"/>
            <a:chOff x="5814054" y="3704492"/>
            <a:chExt cx="5535046" cy="4091353"/>
          </a:xfrm>
        </p:grpSpPr>
        <p:sp>
          <p:nvSpPr>
            <p:cNvPr id="4" name="Rechteck 3"/>
            <p:cNvSpPr/>
            <p:nvPr/>
          </p:nvSpPr>
          <p:spPr>
            <a:xfrm>
              <a:off x="5814054" y="3704492"/>
              <a:ext cx="5535046" cy="4091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6142892" y="4161692"/>
              <a:ext cx="5000195" cy="2554545"/>
            </a:xfrm>
            <a:prstGeom prst="rect">
              <a:avLst/>
            </a:prstGeom>
            <a:noFill/>
          </p:spPr>
          <p:txBody>
            <a:bodyPr wrap="square" rtlCol="0">
              <a:spAutoFit/>
            </a:bodyPr>
            <a:lstStyle/>
            <a:p>
              <a:pPr marL="0" indent="0">
                <a:buNone/>
              </a:pPr>
              <a:r>
                <a:rPr lang="en-US" sz="2000">
                  <a:latin typeface="Droid Sans Mono" panose="020B0609030804020204" pitchFamily="49" charset="0"/>
                  <a:ea typeface="Droid Sans Mono" panose="020B0609030804020204" pitchFamily="49" charset="0"/>
                  <a:cs typeface="Droid Sans Mono" panose="020B0609030804020204" pitchFamily="49" charset="0"/>
                </a:rPr>
                <a:t>module Main where</a:t>
              </a:r>
            </a:p>
            <a:p>
              <a:pPr marL="0" indent="0">
                <a:buNone/>
              </a:pPr>
              <a:endParaRPr lang="en-US" sz="200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000">
                  <a:latin typeface="Droid Sans Mono" panose="020B0609030804020204" pitchFamily="49" charset="0"/>
                  <a:ea typeface="Droid Sans Mono" panose="020B0609030804020204" pitchFamily="49" charset="0"/>
                  <a:cs typeface="Droid Sans Mono" panose="020B0609030804020204" pitchFamily="49" charset="0"/>
                </a:rPr>
                <a:t>main = do</a:t>
              </a:r>
            </a:p>
            <a:p>
              <a:pPr marL="0" indent="0">
                <a:buNone/>
              </a:pPr>
              <a:r>
                <a:rPr lang="en-US" sz="2000">
                  <a:latin typeface="Droid Sans Mono" panose="020B0609030804020204" pitchFamily="49" charset="0"/>
                  <a:ea typeface="Droid Sans Mono" panose="020B0609030804020204" pitchFamily="49" charset="0"/>
                  <a:cs typeface="Droid Sans Mono" panose="020B0609030804020204" pitchFamily="49" charset="0"/>
                </a:rPr>
                <a:t>    putStrLn "Hello!"</a:t>
              </a:r>
            </a:p>
            <a:p>
              <a:pPr marL="0" indent="0">
                <a:buNone/>
              </a:pPr>
              <a:r>
                <a:rPr lang="en-US" sz="2000">
                  <a:latin typeface="Droid Sans Mono" panose="020B0609030804020204" pitchFamily="49" charset="0"/>
                  <a:ea typeface="Droid Sans Mono" panose="020B0609030804020204" pitchFamily="49" charset="0"/>
                  <a:cs typeface="Droid Sans Mono" panose="020B0609030804020204" pitchFamily="49" charset="0"/>
                </a:rPr>
                <a:t>    putStrLn $ "fac(7) = " ++ show (fac 7)</a:t>
              </a:r>
            </a:p>
            <a:p>
              <a:pPr marL="0" indent="0">
                <a:buNone/>
              </a:pPr>
              <a:endParaRPr lang="en-US" sz="200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000">
                  <a:latin typeface="Droid Sans Mono" panose="020B0609030804020204" pitchFamily="49" charset="0"/>
                  <a:ea typeface="Droid Sans Mono" panose="020B0609030804020204" pitchFamily="49" charset="0"/>
                  <a:cs typeface="Droid Sans Mono" panose="020B0609030804020204" pitchFamily="49" charset="0"/>
                </a:rPr>
                <a:t>fac 1 = 1</a:t>
              </a:r>
            </a:p>
            <a:p>
              <a:pPr marL="0" indent="0">
                <a:buNone/>
              </a:pPr>
              <a:r>
                <a:rPr lang="en-US" sz="2000">
                  <a:latin typeface="Droid Sans Mono" panose="020B0609030804020204" pitchFamily="49" charset="0"/>
                  <a:ea typeface="Droid Sans Mono" panose="020B0609030804020204" pitchFamily="49" charset="0"/>
                  <a:cs typeface="Droid Sans Mono" panose="020B0609030804020204" pitchFamily="49" charset="0"/>
                </a:rPr>
                <a:t>fac x = x * fac (x-1)</a:t>
              </a:r>
            </a:p>
          </p:txBody>
        </p:sp>
      </p:grpSp>
    </p:spTree>
    <p:extLst>
      <p:ext uri="{BB962C8B-B14F-4D97-AF65-F5344CB8AC3E}">
        <p14:creationId xmlns:p14="http://schemas.microsoft.com/office/powerpoint/2010/main" val="5300355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Example: Chess in 200 Lines</a:t>
            </a:r>
            <a:endParaRPr lang="en-GB" dirty="0"/>
          </a:p>
        </p:txBody>
      </p:sp>
      <p:sp>
        <p:nvSpPr>
          <p:cNvPr id="3" name="Inhaltsplatzhalter 2"/>
          <p:cNvSpPr>
            <a:spLocks noGrp="1"/>
          </p:cNvSpPr>
          <p:nvPr>
            <p:ph idx="1"/>
          </p:nvPr>
        </p:nvSpPr>
        <p:spPr/>
        <p:txBody>
          <a:bodyPr/>
          <a:lstStyle/>
          <a:p>
            <a:pPr marL="0" indent="0">
              <a:buNone/>
            </a:pPr>
            <a:r>
              <a:rPr lang="en-GB"/>
              <a:t>High level </a:t>
            </a:r>
            <a:r>
              <a:rPr lang="en-GB" smtClean="0"/>
              <a:t>specification: reads </a:t>
            </a:r>
            <a:r>
              <a:rPr lang="en-GB"/>
              <a:t>(mostly) like a Chess manual</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r>
              <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initialPosition </a:t>
            </a: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boardFromString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"âïáòäðàñ",</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"îßîßîßîß",</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"ÙèÙèÙèÙè",</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"ëÚêÝíÛéÜ"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Nothing,</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0,</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1 }</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28095848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Board and Positions</a:t>
            </a:r>
          </a:p>
        </p:txBody>
      </p:sp>
      <p:sp>
        <p:nvSpPr>
          <p:cNvPr id="4" name="Rechteck 3"/>
          <p:cNvSpPr/>
          <p:nvPr/>
        </p:nvSpPr>
        <p:spPr>
          <a:xfrm>
            <a:off x="514350" y="1371316"/>
            <a:ext cx="11925300" cy="7717754"/>
          </a:xfrm>
          <a:prstGeom prst="rect">
            <a:avLst/>
          </a:prstGeom>
        </p:spPr>
        <p:txBody>
          <a:bodyPr wrap="square">
            <a:spAutoFit/>
          </a:bodyPr>
          <a:lstStyle/>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 =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(Show,Eq,Enum,Bounded,Ord)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Black = White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Piece = Ù | Ú | Û | Ü | Ý | Þ</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(Eq,Enum,Bounded,Ord,Show)</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 Array Coors Square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 = Maybe (Colour,Piece)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(Int,Int)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Coors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(file,rank)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..]!!(file-</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show rank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 Position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Maybe (Coors,Coors),</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Int }</a:t>
            </a:r>
            <a:endParaRPr lang="de-DE">
              <a:effectLs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5213501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Coordinates</a:t>
            </a:r>
          </a:p>
        </p:txBody>
      </p:sp>
      <p:sp>
        <p:nvSpPr>
          <p:cNvPr id="4" name="Rechteck 3"/>
          <p:cNvSpPr/>
          <p:nvPr/>
        </p:nvSpPr>
        <p:spPr>
          <a:xfrm>
            <a:off x="514350" y="1466850"/>
            <a:ext cx="12249150" cy="3970318"/>
          </a:xfrm>
          <a:prstGeom prst="rect">
            <a:avLst/>
          </a:prstGeom>
        </p:spPr>
        <p:txBody>
          <a:bodyPr wrap="square">
            <a:spAutoFit/>
          </a:bodyPr>
          <a:lstStyle/>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(north,east)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(south,west) = (-north,-east)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White = north</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Black = south</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White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Black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8</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-&gt; Coors -&gt; (Int,Int) -&gt; Maybe Coors</a:t>
            </a: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board coors offset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coors+offset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coors' </a:t>
            </a:r>
            <a:r>
              <a:rPr lang="de-DE" smtClean="0"/>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indices board</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329549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A Move</a:t>
            </a:r>
          </a:p>
        </p:txBody>
      </p:sp>
      <p:sp>
        <p:nvSpPr>
          <p:cNvPr id="4" name="Rechteck 3"/>
          <p:cNvSpPr/>
          <p:nvPr/>
        </p:nvSpPr>
        <p:spPr>
          <a:xfrm>
            <a:off x="514350" y="1466850"/>
            <a:ext cx="12249150" cy="5355312"/>
          </a:xfrm>
          <a:prstGeom prst="rect">
            <a:avLst/>
          </a:prstGeom>
        </p:spPr>
        <p:txBody>
          <a:bodyPr wrap="square">
            <a:spAutoFit/>
          </a:bodyPr>
          <a:lstStyle/>
          <a:p>
            <a:pPr defTabSz="619200"/>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moveFrom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moveTo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moveTakes   :: Maybe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 Maybe Piece }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 CastlingSide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CastlingSide = Queenside | Kingside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 show moveFrom ++ show moveTo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Ú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Û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Ü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Ý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Queenside)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Kingside)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606986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Example: What does </a:t>
            </a:r>
            <a:r>
              <a:rPr lang="en-US" smtClean="0">
                <a:latin typeface="Courier New" panose="02070309020205020404" pitchFamily="49" charset="0"/>
                <a:cs typeface="Courier New" panose="02070309020205020404" pitchFamily="49" charset="0"/>
              </a:rPr>
              <a:t>process</a:t>
            </a:r>
            <a:r>
              <a:rPr lang="en-US" smtClean="0"/>
              <a:t> do?</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169405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Potential Moves</a:t>
            </a:r>
          </a:p>
        </p:txBody>
      </p:sp>
      <p:sp>
        <p:nvSpPr>
          <p:cNvPr id="5" name="Rechteck 4"/>
          <p:cNvSpPr/>
          <p:nvPr/>
        </p:nvSpPr>
        <p:spPr>
          <a:xfrm>
            <a:off x="136478" y="1201005"/>
            <a:ext cx="12868322" cy="7017306"/>
          </a:xfrm>
          <a:prstGeom prst="rect">
            <a:avLst/>
          </a:prstGeom>
        </p:spPr>
        <p:txBody>
          <a:bodyPr wrap="square">
            <a:spAutoFit/>
          </a:bodyPr>
          <a:lstStyle/>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potentialMoves Position{..} = normal_moves ++ castling_moves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normal_moves = [ Move src dest mb_takes mb_promote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(src,Just (colour,piece)) &lt;- assocs pBoard,</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colour==pColourToMove,</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(dest@(</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,to_rank),mb_takes) &lt;- </a:t>
            </a:r>
            <a:r>
              <a:rPr lang="de-DE" b="1" smtClean="0">
                <a:solidFill>
                  <a:srgbClr val="FF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case</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piece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 → pawn_moves ++ pawn_takes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 addCoors pBoard src pawn_step  </a:t>
            </a:r>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There cannot be a pawn on the opposite base rank</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pawn_moves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square_empty dest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(dest,Nothing) ] ++ pawn_double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pawn_double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addCoors pBoard src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2</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dest2 | square_empty dest2 ∧ snd src == initial_rank →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dest2,Nothing)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pawn_takes  = [ (dest,Just take_on)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&lt;- map (addCoors pBoard src</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pawn_step+east,pawn_step+west],</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take_on   &lt;-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pBoard!dest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(colour,</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colour ≠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pColourToMove 							→	[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Just (middle,pawn_coors) &lt;-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pEnPassant,</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middle==dest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pawn_coors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Ú → concatMap (maybe_move           src) knight_moves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Û → concatMap (maybe_move_direction src) 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Ü → concatMap (maybe_move_direction src) straights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Ý → concatMap (maybe_move_direction src) (straights++diagonals)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Þ → concatMap (maybe_move           src) (straights++diagonals</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754537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Position Rating</a:t>
            </a:r>
          </a:p>
        </p:txBody>
      </p:sp>
      <p:sp>
        <p:nvSpPr>
          <p:cNvPr id="5" name="Rechteck 4"/>
          <p:cNvSpPr/>
          <p:nvPr/>
        </p:nvSpPr>
        <p:spPr>
          <a:xfrm>
            <a:off x="477672" y="1419368"/>
            <a:ext cx="11655188" cy="5355312"/>
          </a:xfrm>
          <a:prstGeom prst="rect">
            <a:avLst/>
          </a:prstGeom>
        </p:spPr>
        <p:txBody>
          <a:bodyPr wrap="square">
            <a:spAutoFit/>
          </a:bodyPr>
          <a:lstStyle/>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MatchResult = Winner Colour WinReason | Draw DrawReason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WinReason   = Resignation | Checkmate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DrawReason  = Fifty_Halfmoves | Stalemate | NoMatePossible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Rating = Float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mAX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10000.0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         = negate mAX</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eQUAL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 Position → (Rating,Maybe MatchResult)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Position{..} | pHalfmoveClock ≥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50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(eQUAL,Just $ Draw Fifty_Halfmoves)</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pos@Position{..} | moveGen pos == []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(king_in_check,pColourToMove)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(False,</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(eQUAL,Just $ Draw Stalemate)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,White) → (mIN,  Just $ Winner Black Checkmate)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,Black) → (mAX,  Just $ Winner White Checkmate)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 = not $ coorsNotInCheck pos $ kingsCoors pos</a:t>
            </a:r>
          </a:p>
        </p:txBody>
      </p:sp>
    </p:spTree>
    <p:extLst>
      <p:ext uri="{BB962C8B-B14F-4D97-AF65-F5344CB8AC3E}">
        <p14:creationId xmlns:p14="http://schemas.microsoft.com/office/powerpoint/2010/main" val="13724490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Searching Brute Force Minimax</a:t>
            </a:r>
          </a:p>
        </p:txBody>
      </p:sp>
      <p:sp>
        <p:nvSpPr>
          <p:cNvPr id="5" name="Rechteck 4"/>
          <p:cNvSpPr/>
          <p:nvPr/>
        </p:nvSpPr>
        <p:spPr>
          <a:xfrm>
            <a:off x="245661" y="1419368"/>
            <a:ext cx="12624178" cy="3139321"/>
          </a:xfrm>
          <a:prstGeom prst="rect">
            <a:avLst/>
          </a:prstGeom>
        </p:spPr>
        <p:txBody>
          <a:bodyPr wrap="square">
            <a:spAutoFit/>
          </a:bodyPr>
          <a:lstStyle/>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Depth = Int</a:t>
            </a: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Line  = [Move]</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 Depth → Position → Line → (Rating,Line)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pos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line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moveGen pos == [] ∨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(fst $ rate pos,line)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 line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minimax (comparing fst) (map go_deeper $ moveGen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a:t>
            </a:r>
          </a:p>
          <a:p>
            <a:pPr defTabSz="619200"/>
            <a:r>
              <a:rPr lang="en-US" b="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minimax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maximumBy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minimumBy</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go_deeper move = search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(doMove pos move) (move:line)</a:t>
            </a:r>
          </a:p>
        </p:txBody>
      </p:sp>
      <p:sp>
        <p:nvSpPr>
          <p:cNvPr id="4" name="Rechteck 3"/>
          <p:cNvSpPr/>
          <p:nvPr/>
        </p:nvSpPr>
        <p:spPr>
          <a:xfrm>
            <a:off x="6328960" y="6962633"/>
            <a:ext cx="1721134" cy="369332"/>
          </a:xfrm>
          <a:prstGeom prst="rect">
            <a:avLst/>
          </a:prstGeom>
        </p:spPr>
        <p:txBody>
          <a:bodyPr wrap="square">
            <a:spAutoFit/>
          </a:bodyPr>
          <a:lstStyle/>
          <a:p>
            <a:pPr defTabSz="619200"/>
            <a:r>
              <a:rPr lang="de-DE">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parMap rpar</a:t>
            </a:r>
            <a:endParaRPr lang="en-US">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6" name="Abgerundetes Rechteck 5"/>
          <p:cNvSpPr/>
          <p:nvPr/>
        </p:nvSpPr>
        <p:spPr>
          <a:xfrm>
            <a:off x="7015329" y="3357349"/>
            <a:ext cx="457579"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6328960" y="7019499"/>
            <a:ext cx="1611952"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Gerade Verbindung mit Pfeil 2"/>
          <p:cNvCxnSpPr>
            <a:stCxn id="6" idx="2"/>
            <a:endCxn id="4" idx="0"/>
          </p:cNvCxnSpPr>
          <p:nvPr/>
        </p:nvCxnSpPr>
        <p:spPr>
          <a:xfrm flipH="1">
            <a:off x="7189527" y="3698543"/>
            <a:ext cx="54592" cy="3264090"/>
          </a:xfrm>
          <a:prstGeom prst="straightConnector1">
            <a:avLst/>
          </a:prstGeom>
          <a:ln w="38100">
            <a:solidFill>
              <a:srgbClr val="FF000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245661" y="5070627"/>
            <a:ext cx="7089570" cy="707886"/>
          </a:xfrm>
          <a:prstGeom prst="rect">
            <a:avLst/>
          </a:prstGeom>
          <a:noFill/>
        </p:spPr>
        <p:txBody>
          <a:bodyPr wrap="none" rtlCol="0">
            <a:spAutoFit/>
          </a:bodyPr>
          <a:lstStyle/>
          <a:p>
            <a:r>
              <a:rPr lang="de-DE" sz="4000" smtClean="0">
                <a:solidFill>
                  <a:srgbClr val="FF0000"/>
                </a:solidFill>
                <a:latin typeface="+mn-lt"/>
              </a:rPr>
              <a:t>import Control.Parallel.Strategies</a:t>
            </a:r>
            <a:endParaRPr lang="de-DE" sz="4000" dirty="0" err="1" smtClean="0">
              <a:solidFill>
                <a:srgbClr val="FF0000"/>
              </a:solidFill>
              <a:latin typeface="+mn-lt"/>
            </a:endParaRPr>
          </a:p>
        </p:txBody>
      </p:sp>
      <p:sp>
        <p:nvSpPr>
          <p:cNvPr id="14" name="Textfeld 13"/>
          <p:cNvSpPr txBox="1"/>
          <p:nvPr/>
        </p:nvSpPr>
        <p:spPr>
          <a:xfrm>
            <a:off x="1498173" y="8180525"/>
            <a:ext cx="10498130" cy="707886"/>
          </a:xfrm>
          <a:prstGeom prst="rect">
            <a:avLst/>
          </a:prstGeom>
          <a:noFill/>
        </p:spPr>
        <p:txBody>
          <a:bodyPr wrap="none" rtlCol="0">
            <a:spAutoFit/>
          </a:bodyPr>
          <a:lstStyle/>
          <a:p>
            <a:r>
              <a:rPr lang="de-DE" sz="4000" smtClean="0">
                <a:solidFill>
                  <a:srgbClr val="FF0000"/>
                </a:solidFill>
                <a:latin typeface="+mn-lt"/>
              </a:rPr>
              <a:t>This parallelization works because no side effects!</a:t>
            </a:r>
            <a:endParaRPr lang="de-DE" sz="4000" dirty="0" err="1" smtClean="0">
              <a:solidFill>
                <a:srgbClr val="FF0000"/>
              </a:solidFill>
              <a:latin typeface="+mn-lt"/>
            </a:endParaRPr>
          </a:p>
        </p:txBody>
      </p:sp>
    </p:spTree>
    <p:extLst>
      <p:ext uri="{BB962C8B-B14F-4D97-AF65-F5344CB8AC3E}">
        <p14:creationId xmlns:p14="http://schemas.microsoft.com/office/powerpoint/2010/main" val="208465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10"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 Mergesort</a:t>
            </a:r>
            <a:endParaRPr lang="en-GB" dirty="0"/>
          </a:p>
        </p:txBody>
      </p:sp>
      <p:sp>
        <p:nvSpPr>
          <p:cNvPr id="3" name="Inhaltsplatzhalter 2"/>
          <p:cNvSpPr>
            <a:spLocks noGrp="1"/>
          </p:cNvSpPr>
          <p:nvPr>
            <p:ph idx="1"/>
          </p:nvPr>
        </p:nvSpPr>
        <p:spPr/>
        <p:txBody>
          <a:bodyPr/>
          <a:lstStyle/>
          <a:p>
            <a:pPr marL="0" indent="0">
              <a:buNone/>
            </a:pPr>
            <a:r>
              <a:rPr lang="en-GB" smtClean="0"/>
              <a:t>Mergesort algorithm:</a:t>
            </a:r>
          </a:p>
          <a:p>
            <a:pPr marL="0" indent="0">
              <a:buNone/>
            </a:pPr>
            <a:endParaRPr lang="en-GB" smtClean="0"/>
          </a:p>
          <a:p>
            <a:pPr marL="514350" indent="-514350">
              <a:buFont typeface="+mj-lt"/>
              <a:buAutoNum type="arabicPeriod"/>
            </a:pPr>
            <a:r>
              <a:rPr lang="en-GB" smtClean="0"/>
              <a:t>Split list in half</a:t>
            </a:r>
          </a:p>
          <a:p>
            <a:pPr marL="514350" indent="-514350">
              <a:buFont typeface="+mj-lt"/>
              <a:buAutoNum type="arabicPeriod"/>
            </a:pPr>
            <a:r>
              <a:rPr lang="en-GB" smtClean="0"/>
              <a:t>Sort each half</a:t>
            </a:r>
          </a:p>
          <a:p>
            <a:pPr marL="514350" indent="-514350">
              <a:buFont typeface="+mj-lt"/>
              <a:buAutoNum type="arabicPeriod"/>
            </a:pPr>
            <a:r>
              <a:rPr lang="en-GB" smtClean="0"/>
              <a:t>Merge them together:</a:t>
            </a:r>
            <a:endParaRPr lang="en-GB"/>
          </a:p>
          <a:p>
            <a:pPr marL="1082675" lvl="1" indent="-514350">
              <a:buFont typeface="+mj-lt"/>
              <a:buAutoNum type="alphaLcParenR"/>
            </a:pPr>
            <a:r>
              <a:rPr lang="en-GB" smtClean="0"/>
              <a:t>Compare Firsts</a:t>
            </a:r>
          </a:p>
          <a:p>
            <a:pPr marL="1082675" lvl="1" indent="-514350">
              <a:buFont typeface="+mj-lt"/>
              <a:buAutoNum type="alphaLcParenR"/>
            </a:pPr>
            <a:r>
              <a:rPr lang="en-GB" smtClean="0"/>
              <a:t>Take smaller one</a:t>
            </a:r>
          </a:p>
          <a:p>
            <a:pPr marL="1082675" lvl="1" indent="-514350">
              <a:buFont typeface="+mj-lt"/>
              <a:buAutoNum type="alphaLcParenR"/>
            </a:pPr>
            <a:r>
              <a:rPr lang="en-GB" smtClean="0"/>
              <a:t>Continue with 3.</a:t>
            </a:r>
            <a:endParaRPr lang="en-GB"/>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857" y="2332637"/>
            <a:ext cx="5966757" cy="5465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70324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 Function Attic</a:t>
            </a:r>
            <a:endParaRPr lang="en-GB" dirty="0"/>
          </a:p>
        </p:txBody>
      </p:sp>
      <p:graphicFrame>
        <p:nvGraphicFramePr>
          <p:cNvPr id="5" name="Tabelle 4"/>
          <p:cNvGraphicFramePr>
            <a:graphicFrameLocks noGrp="1"/>
          </p:cNvGraphicFramePr>
          <p:nvPr>
            <p:extLst>
              <p:ext uri="{D42A27DB-BD31-4B8C-83A1-F6EECF244321}">
                <p14:modId xmlns:p14="http://schemas.microsoft.com/office/powerpoint/2010/main" val="3831992710"/>
              </p:ext>
            </p:extLst>
          </p:nvPr>
        </p:nvGraphicFramePr>
        <p:xfrm>
          <a:off x="597459" y="1572776"/>
          <a:ext cx="11772820" cy="7344147"/>
        </p:xfrm>
        <a:graphic>
          <a:graphicData uri="http://schemas.openxmlformats.org/drawingml/2006/table">
            <a:tbl>
              <a:tblPr firstRow="1" bandRow="1">
                <a:tableStyleId>{5C22544A-7EE6-4342-B048-85BDC9FD1C3A}</a:tableStyleId>
              </a:tblPr>
              <a:tblGrid>
                <a:gridCol w="4223116"/>
                <a:gridCol w="7549704"/>
              </a:tblGrid>
              <a:tr h="717803">
                <a:tc>
                  <a:txBody>
                    <a:bodyPr/>
                    <a:lstStyle/>
                    <a:p>
                      <a:r>
                        <a:rPr lang="de-DE" smtClean="0"/>
                        <a:t>Function</a:t>
                      </a:r>
                      <a:endParaRPr lang="de-DE"/>
                    </a:p>
                  </a:txBody>
                  <a:tcPr/>
                </a:tc>
                <a:tc>
                  <a:txBody>
                    <a:bodyPr/>
                    <a:lstStyle/>
                    <a:p>
                      <a:r>
                        <a:rPr lang="de-DE" smtClean="0"/>
                        <a:t>Description</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length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Length of the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take n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Takes the first n elements of</a:t>
                      </a:r>
                      <a:r>
                        <a:rPr lang="de-DE" baseline="0" smtClean="0"/>
                        <a:t>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drop n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Drops the first n elements of list and takes the rest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div x y </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Integer division of x over y</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head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Gives the first element of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tail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Gives</a:t>
                      </a:r>
                      <a:r>
                        <a:rPr lang="de-DE" baseline="0" smtClean="0"/>
                        <a:t> the list without the first element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x</a:t>
                      </a:r>
                      <a:r>
                        <a:rPr lang="de-DE" baseline="0" smtClean="0">
                          <a:latin typeface="Droid Sans Mono" panose="020B0609030804020204" pitchFamily="49" charset="0"/>
                          <a:ea typeface="Droid Sans Mono" panose="020B0609030804020204" pitchFamily="49" charset="0"/>
                          <a:cs typeface="Droid Sans Mono" panose="020B0609030804020204" pitchFamily="49" charset="0"/>
                        </a:rPr>
                        <a:t> : xs</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Matching</a:t>
                      </a:r>
                      <a:r>
                        <a:rPr lang="de-DE" baseline="0" smtClean="0"/>
                        <a:t> against a list, x is the first element, and xs is the rest of the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List concatenation</a:t>
                      </a:r>
                      <a:endParaRPr lang="de-DE"/>
                    </a:p>
                  </a:txBody>
                  <a:tcPr/>
                </a:tc>
              </a:tr>
              <a:tr h="717803">
                <a:tc>
                  <a:txBody>
                    <a:bodyPr/>
                    <a:lstStyle/>
                    <a:p>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endParaRPr lang="de-DE"/>
                    </a:p>
                  </a:txBody>
                  <a:tcPr/>
                </a:tc>
              </a:tr>
            </a:tbl>
          </a:graphicData>
        </a:graphic>
      </p:graphicFrame>
    </p:spTree>
    <p:extLst>
      <p:ext uri="{BB962C8B-B14F-4D97-AF65-F5344CB8AC3E}">
        <p14:creationId xmlns:p14="http://schemas.microsoft.com/office/powerpoint/2010/main" val="2459070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928" y="5075582"/>
            <a:ext cx="3464891" cy="3464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Industrial Strength</a:t>
            </a:r>
          </a:p>
        </p:txBody>
      </p:sp>
      <p:sp>
        <p:nvSpPr>
          <p:cNvPr id="2" name="AutoShape 2" descr="Bildergebnis für galois in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914" y="2410447"/>
            <a:ext cx="42386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Bildergebnis für micro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531" y="312738"/>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7" descr="Bildergebnis für ICS a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4281" y="3486772"/>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10" descr="Bildergebnis für qualcom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7406" y="6180068"/>
            <a:ext cx="24288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2439" y="4033838"/>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7393" y="2789238"/>
            <a:ext cx="17145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175" y="4558334"/>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9261" y="6635473"/>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1425" y="7587973"/>
            <a:ext cx="28575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7294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2" cstate="print"/>
          <a:srcRect/>
          <a:stretch>
            <a:fillRect/>
          </a:stretch>
        </p:blipFill>
        <p:spPr bwMode="auto">
          <a:xfrm>
            <a:off x="461963" y="1608138"/>
            <a:ext cx="5689600" cy="7340600"/>
          </a:xfrm>
          <a:prstGeom prst="rect">
            <a:avLst/>
          </a:prstGeom>
          <a:noFill/>
          <a:ln w="12700">
            <a:noFill/>
            <a:miter lim="800000"/>
            <a:headEnd/>
            <a:tailEnd/>
          </a:ln>
        </p:spPr>
      </p:pic>
      <p:sp>
        <p:nvSpPr>
          <p:cNvPr id="4" name="Abgerundetes Rechteck 3"/>
          <p:cNvSpPr/>
          <p:nvPr/>
        </p:nvSpPr>
        <p:spPr>
          <a:xfrm>
            <a:off x="6813550" y="1625600"/>
            <a:ext cx="5703888" cy="539115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de-DE" sz="3400" b="1">
              <a:solidFill>
                <a:srgbClr val="64748B"/>
              </a:solidFill>
            </a:endParaRPr>
          </a:p>
        </p:txBody>
      </p:sp>
      <p:pic>
        <p:nvPicPr>
          <p:cNvPr id="17413" name="Picture 2" descr="\\smbsrv.validas\intranet\Validas\CorporateIdentity\ValidasLogos\validas600.png"/>
          <p:cNvPicPr>
            <a:picLocks noChangeAspect="1" noChangeArrowheads="1"/>
          </p:cNvPicPr>
          <p:nvPr/>
        </p:nvPicPr>
        <p:blipFill>
          <a:blip r:embed="rId3" cstate="print">
            <a:lum bright="-10000" contrast="30000"/>
          </a:blip>
          <a:srcRect/>
          <a:stretch>
            <a:fillRect/>
          </a:stretch>
        </p:blipFill>
        <p:spPr bwMode="auto">
          <a:xfrm>
            <a:off x="8858665" y="8129588"/>
            <a:ext cx="3727450" cy="819150"/>
          </a:xfrm>
          <a:prstGeom prst="rect">
            <a:avLst/>
          </a:prstGeom>
          <a:noFill/>
          <a:ln w="9525">
            <a:noFill/>
            <a:miter lim="800000"/>
            <a:headEnd/>
            <a:tailEnd/>
          </a:ln>
        </p:spPr>
      </p:pic>
      <p:sp>
        <p:nvSpPr>
          <p:cNvPr id="17415" name="Titel 9"/>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eaLnBrk="1" hangingPunct="1"/>
            <a:r>
              <a:rPr lang="de-DE" smtClean="0"/>
              <a:t>putStrLn „Thank you!“</a:t>
            </a:r>
            <a:endParaRPr lang="en-US" smtClean="0"/>
          </a:p>
        </p:txBody>
      </p:sp>
      <p:sp>
        <p:nvSpPr>
          <p:cNvPr id="2" name="Textfeld 1"/>
          <p:cNvSpPr txBox="1"/>
          <p:nvPr/>
        </p:nvSpPr>
        <p:spPr>
          <a:xfrm>
            <a:off x="6955044" y="2385314"/>
            <a:ext cx="5420899" cy="4832092"/>
          </a:xfrm>
          <a:prstGeom prst="rect">
            <a:avLst/>
          </a:prstGeom>
          <a:noFill/>
        </p:spPr>
        <p:txBody>
          <a:bodyPr wrap="square" rtlCol="0">
            <a:spAutoFit/>
          </a:bodyPr>
          <a:lstStyle/>
          <a:p>
            <a:r>
              <a:rPr lang="en-US" sz="2800" i="1" smtClean="0"/>
              <a:t>“LISP </a:t>
            </a:r>
            <a:r>
              <a:rPr lang="en-US" sz="2800" i="1"/>
              <a:t>is worth learning for a different reason — the profound enlightenment experience you will have when you finally get </a:t>
            </a:r>
            <a:r>
              <a:rPr lang="en-US" sz="2800" i="1" smtClean="0"/>
              <a:t>it.</a:t>
            </a:r>
          </a:p>
          <a:p>
            <a:r>
              <a:rPr lang="en-US" sz="2800" i="1" smtClean="0"/>
              <a:t>That </a:t>
            </a:r>
            <a:r>
              <a:rPr lang="en-US" sz="2800" i="1"/>
              <a:t>experience will make you a better programmer for the rest of your days, even if you never actually use LISP itself a lot</a:t>
            </a:r>
            <a:r>
              <a:rPr lang="en-US" sz="2800" i="1" smtClean="0"/>
              <a:t>.”</a:t>
            </a:r>
          </a:p>
          <a:p>
            <a:endParaRPr lang="en-US" sz="2800" i="1">
              <a:latin typeface="+mn-lt"/>
            </a:endParaRPr>
          </a:p>
          <a:p>
            <a:pPr algn="r"/>
            <a:r>
              <a:rPr lang="en-US" sz="2800" i="1" smtClean="0">
                <a:latin typeface="+mn-lt"/>
              </a:rPr>
              <a:t>From “How to Become a Hacker”</a:t>
            </a:r>
          </a:p>
          <a:p>
            <a:pPr algn="r"/>
            <a:r>
              <a:rPr lang="en-US" sz="2800" i="1" smtClean="0">
                <a:latin typeface="+mn-lt"/>
              </a:rPr>
              <a:t>by Eric Raymond</a:t>
            </a:r>
            <a:endParaRPr lang="de-DE" sz="2800" i="1" dirty="0" err="1" smtClean="0">
              <a:latin typeface="+mn-lt"/>
            </a:endParaRPr>
          </a:p>
        </p:txBody>
      </p:sp>
    </p:spTree>
    <p:extLst>
      <p:ext uri="{BB962C8B-B14F-4D97-AF65-F5344CB8AC3E}">
        <p14:creationId xmlns:p14="http://schemas.microsoft.com/office/powerpoint/2010/main" val="284728557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2" y="93663"/>
            <a:ext cx="11470046" cy="939800"/>
          </a:xfrm>
          <a:noFill/>
          <a:ln>
            <a:miter lim="800000"/>
            <a:headEnd/>
            <a:tailEnd/>
          </a:ln>
        </p:spPr>
        <p:txBody>
          <a:bodyPr vert="horz" wrap="square" numCol="1" anchor="t" anchorCtr="0" compatLnSpc="1">
            <a:prstTxWarp prst="textNoShape">
              <a:avLst/>
            </a:prstTxWarp>
          </a:bodyPr>
          <a:lstStyle/>
          <a:p>
            <a:r>
              <a:rPr lang="en-US" smtClean="0"/>
              <a:t>Example2: What does </a:t>
            </a:r>
            <a:r>
              <a:rPr lang="en-US"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process2</a:t>
            </a:r>
            <a:r>
              <a:rPr lang="en-US" smtClean="0"/>
              <a:t> do?</a:t>
            </a:r>
          </a:p>
        </p:txBody>
      </p:sp>
      <p:sp>
        <p:nvSpPr>
          <p:cNvPr id="4" name="Textfeld 3"/>
          <p:cNvSpPr txBox="1"/>
          <p:nvPr/>
        </p:nvSpPr>
        <p:spPr>
          <a:xfrm>
            <a:off x="477520" y="1894195"/>
            <a:ext cx="11435438" cy="3785652"/>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Tree>
    <p:extLst>
      <p:ext uri="{BB962C8B-B14F-4D97-AF65-F5344CB8AC3E}">
        <p14:creationId xmlns:p14="http://schemas.microsoft.com/office/powerpoint/2010/main" val="368443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a:t>How to prove </a:t>
            </a:r>
            <a:r>
              <a:rPr lang="en-US" smtClean="0"/>
              <a:t>it?</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6983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6940062" y="3962400"/>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5046785" y="3962399"/>
            <a:ext cx="1383324"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llipse 1"/>
          <p:cNvSpPr/>
          <p:nvPr/>
        </p:nvSpPr>
        <p:spPr>
          <a:xfrm>
            <a:off x="1230924" y="3974123"/>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p:cNvSpPr txBox="1"/>
          <p:nvPr/>
        </p:nvSpPr>
        <p:spPr>
          <a:xfrm>
            <a:off x="8175964" y="4501662"/>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8" name="Textfeld 7"/>
          <p:cNvSpPr txBox="1"/>
          <p:nvPr/>
        </p:nvSpPr>
        <p:spPr>
          <a:xfrm>
            <a:off x="5352808"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9" name="Textfeld 8"/>
          <p:cNvSpPr txBox="1"/>
          <p:nvPr/>
        </p:nvSpPr>
        <p:spPr>
          <a:xfrm>
            <a:off x="2616964"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11" name="Textfeld 10"/>
          <p:cNvSpPr txBox="1"/>
          <p:nvPr/>
        </p:nvSpPr>
        <p:spPr>
          <a:xfrm>
            <a:off x="6461465" y="4254123"/>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10" name="Textfeld 9"/>
          <p:cNvSpPr txBox="1"/>
          <p:nvPr/>
        </p:nvSpPr>
        <p:spPr>
          <a:xfrm>
            <a:off x="4396892" y="4262477"/>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4" name="Abgerundetes Rechteck 3"/>
          <p:cNvSpPr/>
          <p:nvPr/>
        </p:nvSpPr>
        <p:spPr>
          <a:xfrm>
            <a:off x="1055077" y="3894552"/>
            <a:ext cx="9366739" cy="686679"/>
          </a:xfrm>
          <a:prstGeom prst="roundRect">
            <a:avLst/>
          </a:prstGeom>
          <a:solidFill>
            <a:srgbClr val="559B7A">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442913" y="2152103"/>
            <a:ext cx="11435438" cy="6740307"/>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13" name="Textfeld 12"/>
          <p:cNvSpPr txBox="1"/>
          <p:nvPr/>
        </p:nvSpPr>
        <p:spPr>
          <a:xfrm>
            <a:off x="5126848" y="6316821"/>
            <a:ext cx="2086128" cy="584775"/>
          </a:xfrm>
          <a:prstGeom prst="rect">
            <a:avLst/>
          </a:prstGeom>
          <a:noFill/>
        </p:spPr>
        <p:txBody>
          <a:bodyPr wrap="square" rtlCol="0">
            <a:spAutoFit/>
          </a:bodyPr>
          <a:lstStyle/>
          <a:p>
            <a:r>
              <a:rPr lang="de-DE" sz="3200" smtClean="0">
                <a:solidFill>
                  <a:srgbClr val="559B7A"/>
                </a:solidFill>
              </a:rPr>
              <a:t>sorted</a:t>
            </a:r>
            <a:endParaRPr lang="en-US" sz="3200">
              <a:solidFill>
                <a:srgbClr val="559B7A"/>
              </a:solidFill>
            </a:endParaRPr>
          </a:p>
        </p:txBody>
      </p:sp>
      <p:sp>
        <p:nvSpPr>
          <p:cNvPr id="12" name="Geschweifte Klammer links 11"/>
          <p:cNvSpPr/>
          <p:nvPr/>
        </p:nvSpPr>
        <p:spPr>
          <a:xfrm rot="16200000">
            <a:off x="5575555" y="1520389"/>
            <a:ext cx="325786" cy="9366741"/>
          </a:xfrm>
          <a:prstGeom prst="leftBrace">
            <a:avLst>
              <a:gd name="adj1" fmla="val 51514"/>
              <a:gd name="adj2" fmla="val 50501"/>
            </a:avLst>
          </a:prstGeom>
          <a:ln w="50800">
            <a:solidFill>
              <a:srgbClr val="559B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How to prove it?</a:t>
            </a:r>
          </a:p>
        </p:txBody>
      </p:sp>
      <p:sp>
        <p:nvSpPr>
          <p:cNvPr id="15" name="Textfeld 14"/>
          <p:cNvSpPr txBox="1"/>
          <p:nvPr/>
        </p:nvSpPr>
        <p:spPr>
          <a:xfrm rot="5400000">
            <a:off x="5257242" y="4960149"/>
            <a:ext cx="1113952" cy="1323439"/>
          </a:xfrm>
          <a:prstGeom prst="rect">
            <a:avLst/>
          </a:prstGeom>
          <a:noFill/>
        </p:spPr>
        <p:txBody>
          <a:bodyPr wrap="square" rtlCol="0">
            <a:spAutoFit/>
          </a:bodyPr>
          <a:lstStyle/>
          <a:p>
            <a:r>
              <a:rPr lang="en-US" sz="8000"/>
              <a:t>⇒</a:t>
            </a:r>
          </a:p>
        </p:txBody>
      </p:sp>
      <p:cxnSp>
        <p:nvCxnSpPr>
          <p:cNvPr id="17" name="Gerade Verbindung mit Pfeil 16"/>
          <p:cNvCxnSpPr/>
          <p:nvPr/>
        </p:nvCxnSpPr>
        <p:spPr>
          <a:xfrm flipH="1" flipV="1">
            <a:off x="4621655" y="4949156"/>
            <a:ext cx="317916" cy="275290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70926" y="4949156"/>
            <a:ext cx="1712761" cy="31816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469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3" grpId="0"/>
      <p:bldP spid="8" grpId="0"/>
      <p:bldP spid="9" grpId="0"/>
      <p:bldP spid="11" grpId="0"/>
      <p:bldP spid="10" grpId="0"/>
      <p:bldP spid="4" grpId="0" animBg="1"/>
      <p:bldP spid="13" grpId="0"/>
      <p:bldP spid="12"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Psychological Obstacles</a:t>
            </a:r>
            <a:endParaRPr lang="en-GB" dirty="0"/>
          </a:p>
        </p:txBody>
      </p:sp>
      <p:sp>
        <p:nvSpPr>
          <p:cNvPr id="3" name="Inhaltsplatzhalter 2"/>
          <p:cNvSpPr>
            <a:spLocks noGrp="1"/>
          </p:cNvSpPr>
          <p:nvPr>
            <p:ph idx="1"/>
          </p:nvPr>
        </p:nvSpPr>
        <p:spPr>
          <a:xfrm>
            <a:off x="850667" y="6331592"/>
            <a:ext cx="10743456" cy="1851116"/>
          </a:xfrm>
          <a:ln>
            <a:noFill/>
          </a:ln>
        </p:spPr>
        <p:txBody>
          <a:bodyPr/>
          <a:lstStyle/>
          <a:p>
            <a:pPr marL="0" indent="0">
              <a:buNone/>
            </a:pPr>
            <a:r>
              <a:rPr lang="en-GB" smtClean="0"/>
              <a:t/>
            </a:r>
            <a:br>
              <a:rPr lang="en-GB" smtClean="0"/>
            </a:br>
            <a:r>
              <a:rPr lang="en-US" sz="2400" smtClean="0">
                <a:latin typeface="Eurostile" panose="020B0504020202050204" pitchFamily="34" charset="0"/>
                <a:cs typeface="Courier New" panose="02070309020205020404" pitchFamily="49" charset="0"/>
              </a:rPr>
              <a:t>“</a:t>
            </a:r>
            <a:r>
              <a:rPr lang="en-US" sz="2400" b="0" smtClean="0">
                <a:latin typeface="Eurostile" panose="020B0504020202050204" pitchFamily="34" charset="0"/>
              </a:rPr>
              <a:t>Any </a:t>
            </a:r>
            <a:r>
              <a:rPr lang="en-US" sz="2400" b="0">
                <a:latin typeface="Eurostile" panose="020B0504020202050204" pitchFamily="34" charset="0"/>
              </a:rPr>
              <a:t>sufficiently </a:t>
            </a:r>
            <a:r>
              <a:rPr lang="en-US" sz="2400" b="0" smtClean="0">
                <a:latin typeface="Eurostile" panose="020B0504020202050204" pitchFamily="34" charset="0"/>
              </a:rPr>
              <a:t>advanced technology is </a:t>
            </a:r>
            <a:r>
              <a:rPr lang="en-US" sz="2400" b="0">
                <a:latin typeface="Eurostile" panose="020B0504020202050204" pitchFamily="34" charset="0"/>
              </a:rPr>
              <a:t>indistinguishable </a:t>
            </a:r>
            <a:r>
              <a:rPr lang="en-US" sz="2400" b="0" smtClean="0">
                <a:latin typeface="Eurostile" panose="020B0504020202050204" pitchFamily="34" charset="0"/>
              </a:rPr>
              <a:t>from magic.”</a:t>
            </a:r>
          </a:p>
          <a:p>
            <a:pPr marL="0" indent="0" algn="r">
              <a:buNone/>
            </a:pPr>
            <a:r>
              <a:rPr lang="de-DE" sz="2400" b="0" i="1" smtClean="0">
                <a:latin typeface="Eurostile" panose="020B0504020202050204" pitchFamily="34" charset="0"/>
              </a:rPr>
              <a:t>Arthur C. Clarke‘s third law</a:t>
            </a:r>
            <a:endParaRPr lang="en-GB" sz="2400" b="0" i="1">
              <a:latin typeface="Eurostile" panose="020B0504020202050204" pitchFamily="34" charset="0"/>
            </a:endParaRPr>
          </a:p>
        </p:txBody>
      </p:sp>
      <p:sp>
        <p:nvSpPr>
          <p:cNvPr id="4" name="Textfeld 3"/>
          <p:cNvSpPr txBox="1"/>
          <p:nvPr/>
        </p:nvSpPr>
        <p:spPr>
          <a:xfrm>
            <a:off x="850667" y="1502246"/>
            <a:ext cx="10547798" cy="3970318"/>
          </a:xfrm>
          <a:prstGeom prst="rect">
            <a:avLst/>
          </a:prstGeom>
          <a:noFill/>
        </p:spPr>
        <p:txBody>
          <a:bodyPr wrap="square" rtlCol="0">
            <a:spAutoFit/>
          </a:bodyPr>
          <a:lstStyle/>
          <a:p>
            <a:r>
              <a:rPr lang="en-US" sz="2400" i="1" smtClean="0"/>
              <a:t>“As </a:t>
            </a:r>
            <a:r>
              <a:rPr lang="en-US" sz="2400" i="1"/>
              <a:t>long as our hypothetical Blub programmer is looking down the power continuum, he knows he's looking down. Languages less powerful than Blub are obviously less powerful, because they're missing some feature he's used to. But when our hypothetical Blub programmer looks in the other direction, up the power continuum, he doesn't realize he's looking up. What he sees are merely weird languages. He probably considers them about equivalent in power to Blub, but with all this other hairy stuff thrown in as well. Blub is good enough for him, because he thinks in Blub</a:t>
            </a:r>
            <a:r>
              <a:rPr lang="en-US" sz="2400" i="1" smtClean="0"/>
              <a:t>.”</a:t>
            </a:r>
          </a:p>
          <a:p>
            <a:endParaRPr lang="en-US" sz="2400" i="1" smtClean="0"/>
          </a:p>
          <a:p>
            <a:pPr algn="r"/>
            <a:r>
              <a:rPr lang="en-US" smtClean="0">
                <a:latin typeface="Arial" panose="020B0604020202020204" pitchFamily="34" charset="0"/>
                <a:cs typeface="Arial" panose="020B0604020202020204" pitchFamily="34" charset="0"/>
              </a:rPr>
              <a:t>From the essay “Beating the Averages” by Paul Graham</a:t>
            </a:r>
          </a:p>
          <a:p>
            <a:pPr algn="r"/>
            <a:r>
              <a:rPr lang="en-US" smtClean="0">
                <a:latin typeface="Arial" panose="020B0604020202020204" pitchFamily="34" charset="0"/>
                <a:cs typeface="Arial" panose="020B0604020202020204" pitchFamily="34" charset="0"/>
              </a:rPr>
              <a:t>(Startup Millionaire, co-Founder of YCombinator)</a:t>
            </a:r>
            <a:endParaRPr lang="de-DE"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1023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Motivation</a:t>
            </a:r>
            <a:endParaRPr lang="en-GB" dirty="0"/>
          </a:p>
        </p:txBody>
      </p:sp>
      <p:sp>
        <p:nvSpPr>
          <p:cNvPr id="3" name="Inhaltsplatzhalter 2"/>
          <p:cNvSpPr>
            <a:spLocks noGrp="1"/>
          </p:cNvSpPr>
          <p:nvPr>
            <p:ph idx="1"/>
          </p:nvPr>
        </p:nvSpPr>
        <p:spPr>
          <a:ln>
            <a:noFill/>
          </a:ln>
        </p:spPr>
        <p:txBody>
          <a:bodyPr/>
          <a:lstStyle/>
          <a:p>
            <a:pPr marL="0" indent="0">
              <a:buNone/>
            </a:pPr>
            <a:r>
              <a:rPr lang="en-GB" i="1" smtClean="0"/>
              <a:t>Why and when to switch to Haskell:</a:t>
            </a:r>
          </a:p>
          <a:p>
            <a:r>
              <a:rPr lang="en-GB" smtClean="0"/>
              <a:t>Medium to high level problem</a:t>
            </a:r>
          </a:p>
          <a:p>
            <a:r>
              <a:rPr lang="en-GB" smtClean="0"/>
              <a:t>Wish for rapid prototyping</a:t>
            </a:r>
          </a:p>
          <a:p>
            <a:r>
              <a:rPr lang="en-GB" smtClean="0"/>
              <a:t>High quality software</a:t>
            </a:r>
          </a:p>
          <a:p>
            <a:pPr marL="0" indent="0">
              <a:buNone/>
            </a:pPr>
            <a:endParaRPr lang="en-GB"/>
          </a:p>
          <a:p>
            <a:pPr marL="0" indent="0">
              <a:buNone/>
            </a:pPr>
            <a:r>
              <a:rPr lang="en-GB" i="1" smtClean="0"/>
              <a:t>When not to switch:</a:t>
            </a:r>
          </a:p>
          <a:p>
            <a:r>
              <a:rPr lang="en-GB" smtClean="0"/>
              <a:t>Really low level problem</a:t>
            </a:r>
          </a:p>
          <a:p>
            <a:r>
              <a:rPr lang="en-GB" smtClean="0"/>
              <a:t>real-time system requirements</a:t>
            </a:r>
          </a:p>
          <a:p>
            <a:pPr marL="0" indent="0">
              <a:buNone/>
            </a:pPr>
            <a:endParaRPr lang="en-GB" sz="2400" b="0">
              <a:latin typeface="Eurostile" panose="020B0504020202050204" pitchFamily="34" charset="0"/>
            </a:endParaRPr>
          </a:p>
        </p:txBody>
      </p:sp>
    </p:spTree>
    <p:extLst>
      <p:ext uri="{BB962C8B-B14F-4D97-AF65-F5344CB8AC3E}">
        <p14:creationId xmlns:p14="http://schemas.microsoft.com/office/powerpoint/2010/main" val="36649097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Validas">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äsentation2003-hel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äsentation2003-hel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äsentation2003-hel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äsentation2003-hel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äsentation2003-hel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äsentation2003-hel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äsentation2003-hel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äsentation2003-hel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äsentation2003-hel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äsentation2003-hel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äsentation2003-hel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äsentation2003-hel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1507</Words>
  <Application>Microsoft Office PowerPoint</Application>
  <PresentationFormat>Benutzerdefiniert</PresentationFormat>
  <Paragraphs>479</Paragraphs>
  <Slides>46</Slides>
  <Notes>23</Notes>
  <HiddenSlides>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46</vt:i4>
      </vt:variant>
    </vt:vector>
  </HeadingPairs>
  <TitlesOfParts>
    <vt:vector size="59" baseType="lpstr">
      <vt:lpstr>Gill Sans</vt:lpstr>
      <vt:lpstr>Arial</vt:lpstr>
      <vt:lpstr>Courier New</vt:lpstr>
      <vt:lpstr>Wingdings 3</vt:lpstr>
      <vt:lpstr>Lucida Grande</vt:lpstr>
      <vt:lpstr>Droid Sans Mono Chess ASCII</vt:lpstr>
      <vt:lpstr>Wingdings</vt:lpstr>
      <vt:lpstr>Droid Sans Mono</vt:lpstr>
      <vt:lpstr>Bradley Hand ITC</vt:lpstr>
      <vt:lpstr>Arial Black</vt:lpstr>
      <vt:lpstr>Eurostile</vt:lpstr>
      <vt:lpstr>Calibri</vt:lpstr>
      <vt:lpstr>template</vt:lpstr>
      <vt:lpstr>Towards Functional Paradigm</vt:lpstr>
      <vt:lpstr>Contents</vt:lpstr>
      <vt:lpstr>The Level Continuum</vt:lpstr>
      <vt:lpstr>Example: What does process do?</vt:lpstr>
      <vt:lpstr>Example2: What does process2 do?</vt:lpstr>
      <vt:lpstr>How to prove it?</vt:lpstr>
      <vt:lpstr>How to prove it?</vt:lpstr>
      <vt:lpstr>Psychological Obstacles</vt:lpstr>
      <vt:lpstr>Motivation</vt:lpstr>
      <vt:lpstr>When not to use Haskell</vt:lpstr>
      <vt:lpstr>What to expect</vt:lpstr>
      <vt:lpstr>The NSWC Experiment in 1993</vt:lpstr>
      <vt:lpstr>NSWC Prototyping Results</vt:lpstr>
      <vt:lpstr>What is “Functional Paradigm”?</vt:lpstr>
      <vt:lpstr>From modernescpp.com</vt:lpstr>
      <vt:lpstr>Purely Functional = No Side Effects</vt:lpstr>
      <vt:lpstr>Strong Types</vt:lpstr>
      <vt:lpstr>Strong Types For Admins</vt:lpstr>
      <vt:lpstr>Recursion</vt:lpstr>
      <vt:lpstr>Immutable Data</vt:lpstr>
      <vt:lpstr>Functions are First Class</vt:lpstr>
      <vt:lpstr>Strong Typing</vt:lpstr>
      <vt:lpstr>Null Pointer Constructor</vt:lpstr>
      <vt:lpstr>No Null Pointer, No Cry!</vt:lpstr>
      <vt:lpstr>List Comprehension</vt:lpstr>
      <vt:lpstr>Lazy Evaluation: Only if needed!</vt:lpstr>
      <vt:lpstr>No (i.e. Automatic) Memory Management</vt:lpstr>
      <vt:lpstr>Domain Specific Language</vt:lpstr>
      <vt:lpstr>DSLs for free!</vt:lpstr>
      <vt:lpstr>DSLs for free!</vt:lpstr>
      <vt:lpstr>Let’s get concrete now!</vt:lpstr>
      <vt:lpstr>Haskell Brooks Curry</vt:lpstr>
      <vt:lpstr>https://vole.wtf/coder-serial-killer-quiz/</vt:lpstr>
      <vt:lpstr>Glasgow Haskell Compiler (GHC)</vt:lpstr>
      <vt:lpstr>Compiler vs. Interactive</vt:lpstr>
      <vt:lpstr>Example: Chess in 200 Lines</vt:lpstr>
      <vt:lpstr>The Board and Positions</vt:lpstr>
      <vt:lpstr>Coordinates</vt:lpstr>
      <vt:lpstr>A Move</vt:lpstr>
      <vt:lpstr>Potential Moves</vt:lpstr>
      <vt:lpstr>Position Rating</vt:lpstr>
      <vt:lpstr>Searching Brute Force Minimax</vt:lpstr>
      <vt:lpstr>Exercise: Mergesort</vt:lpstr>
      <vt:lpstr>Exercise: Function Attic</vt:lpstr>
      <vt:lpstr>Industrial Strength</vt:lpstr>
      <vt:lpstr>putStrLn „Thank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Werkzeugkettenanalyse</dc:title>
  <dc:subject>ISO26262</dc:subject>
  <dc:creator>Validas AG</dc:creator>
  <cp:lastModifiedBy>Robert Reitmeier</cp:lastModifiedBy>
  <cp:revision>1032</cp:revision>
  <cp:lastPrinted>2018-01-19T07:40:56Z</cp:lastPrinted>
  <dcterms:created xsi:type="dcterms:W3CDTF">2009-12-04T13:21:58Z</dcterms:created>
  <dcterms:modified xsi:type="dcterms:W3CDTF">2020-02-26T16:46:49Z</dcterms:modified>
</cp:coreProperties>
</file>